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2"/>
  </p:notesMasterIdLst>
  <p:sldIdLst>
    <p:sldId id="256" r:id="rId2"/>
    <p:sldId id="261" r:id="rId3"/>
    <p:sldId id="301" r:id="rId4"/>
    <p:sldId id="257" r:id="rId5"/>
    <p:sldId id="302" r:id="rId6"/>
    <p:sldId id="303" r:id="rId7"/>
    <p:sldId id="304" r:id="rId8"/>
    <p:sldId id="305" r:id="rId9"/>
    <p:sldId id="264" r:id="rId10"/>
    <p:sldId id="265" r:id="rId11"/>
    <p:sldId id="266" r:id="rId12"/>
    <p:sldId id="279" r:id="rId13"/>
    <p:sldId id="281" r:id="rId14"/>
    <p:sldId id="278" r:id="rId15"/>
    <p:sldId id="267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20" r:id="rId30"/>
    <p:sldId id="321" r:id="rId3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1" autoAdjust="0"/>
    <p:restoredTop sz="94660"/>
  </p:normalViewPr>
  <p:slideViewPr>
    <p:cSldViewPr>
      <p:cViewPr varScale="1">
        <p:scale>
          <a:sx n="95" d="100"/>
          <a:sy n="95" d="100"/>
        </p:scale>
        <p:origin x="96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2022/9/27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  <p:sp>
        <p:nvSpPr>
          <p:cNvPr id="2" name="円/楕円 3">
            <a:extLst>
              <a:ext uri="{FF2B5EF4-FFF2-40B4-BE49-F238E27FC236}">
                <a16:creationId xmlns:a16="http://schemas.microsoft.com/office/drawing/2014/main" id="{264AF1B8-ED1E-7DAF-750C-E727D5B5D444}"/>
              </a:ext>
            </a:extLst>
          </p:cNvPr>
          <p:cNvSpPr/>
          <p:nvPr userDrawn="1"/>
        </p:nvSpPr>
        <p:spPr>
          <a:xfrm>
            <a:off x="8532440" y="6237312"/>
            <a:ext cx="531173" cy="53117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EFC4704-3FD6-C135-E446-DC96DFA2CAE0}"/>
              </a:ext>
            </a:extLst>
          </p:cNvPr>
          <p:cNvSpPr txBox="1"/>
          <p:nvPr userDrawn="1"/>
        </p:nvSpPr>
        <p:spPr>
          <a:xfrm>
            <a:off x="8491428" y="6270575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6" name="弦 5">
            <a:extLst>
              <a:ext uri="{FF2B5EF4-FFF2-40B4-BE49-F238E27FC236}">
                <a16:creationId xmlns:a16="http://schemas.microsoft.com/office/drawing/2014/main" id="{426D9090-CFA0-F8BD-21DC-97CBA032C619}"/>
              </a:ext>
            </a:extLst>
          </p:cNvPr>
          <p:cNvSpPr/>
          <p:nvPr userDrawn="1"/>
        </p:nvSpPr>
        <p:spPr>
          <a:xfrm rot="15300000">
            <a:off x="8520720" y="6221077"/>
            <a:ext cx="565274" cy="565274"/>
          </a:xfrm>
          <a:prstGeom prst="chord">
            <a:avLst>
              <a:gd name="adj1" fmla="val 2700000"/>
              <a:gd name="adj2" fmla="val 14142403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787B3A-234B-B6CD-EDEF-AE11DC38DADD}"/>
              </a:ext>
            </a:extLst>
          </p:cNvPr>
          <p:cNvSpPr txBox="1"/>
          <p:nvPr userDrawn="1"/>
        </p:nvSpPr>
        <p:spPr>
          <a:xfrm>
            <a:off x="8717317" y="64378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30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>
                <a:solidFill>
                  <a:srgbClr val="011893"/>
                </a:solidFill>
              </a:rPr>
              <a:t>Python</a:t>
            </a:r>
            <a:r>
              <a:rPr kumimoji="1" lang="ja-JP" altLang="en-US" sz="3200">
                <a:solidFill>
                  <a:srgbClr val="011893"/>
                </a:solidFill>
              </a:rPr>
              <a:t>の概要と</a:t>
            </a:r>
            <a:r>
              <a:rPr kumimoji="1" lang="en-US" altLang="ja-JP" sz="3200">
                <a:solidFill>
                  <a:srgbClr val="011893"/>
                </a:solidFill>
              </a:rPr>
              <a:t>Google Colab</a:t>
            </a:r>
            <a:r>
              <a:rPr kumimoji="1" lang="ja-JP" altLang="en-US" sz="3200">
                <a:solidFill>
                  <a:srgbClr val="011893"/>
                </a:solidFill>
              </a:rPr>
              <a:t>の使い方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1E2E40F-3C27-D84F-B55B-036B6D0940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プログラムの</a:t>
            </a:r>
            <a:r>
              <a:rPr lang="ja-JP" altLang="en-US" dirty="0"/>
              <a:t>実行</a:t>
            </a:r>
            <a:r>
              <a:rPr kumimoji="1" lang="ja-JP" altLang="en-US" dirty="0"/>
              <a:t>方式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F2059A2B-08E3-2446-A307-D2023D69A816}"/>
              </a:ext>
            </a:extLst>
          </p:cNvPr>
          <p:cNvSpPr/>
          <p:nvPr/>
        </p:nvSpPr>
        <p:spPr>
          <a:xfrm rot="1189498">
            <a:off x="5240420" y="2512963"/>
            <a:ext cx="2423353" cy="2702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00C4F50-0821-3543-AAEA-E842237D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98" y="3046140"/>
            <a:ext cx="1368152" cy="167665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68E1E90-3133-2B45-A519-416464FFDC5C}"/>
              </a:ext>
            </a:extLst>
          </p:cNvPr>
          <p:cNvSpPr/>
          <p:nvPr/>
        </p:nvSpPr>
        <p:spPr>
          <a:xfrm>
            <a:off x="441862" y="5854452"/>
            <a:ext cx="266429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b){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return a+b;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A0E5AE8-B98D-954A-A99D-FE6B7F27AA2B}"/>
              </a:ext>
            </a:extLst>
          </p:cNvPr>
          <p:cNvSpPr/>
          <p:nvPr/>
        </p:nvSpPr>
        <p:spPr>
          <a:xfrm>
            <a:off x="6706558" y="5566420"/>
            <a:ext cx="1152128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554889e5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897dfc89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75f88b55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fc8b45f8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01d05dc3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0572460-6B5D-4B4F-A1D2-0C00A4A6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86" y="2254052"/>
            <a:ext cx="981560" cy="155803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603979E-7950-254E-9D99-874A3A9C7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254" y="5278388"/>
            <a:ext cx="1579612" cy="157961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EC44FA0-0DAB-0140-90DF-04C5FD60E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58" y="3550196"/>
            <a:ext cx="1224136" cy="122413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F269FE2-248F-4044-A4C4-B87FDAA9D449}"/>
              </a:ext>
            </a:extLst>
          </p:cNvPr>
          <p:cNvSpPr txBox="1"/>
          <p:nvPr/>
        </p:nvSpPr>
        <p:spPr>
          <a:xfrm>
            <a:off x="652650" y="100983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プログラミング言語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人間がわかる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4C7114-F3A3-F84C-9BA2-9AD47605316F}"/>
              </a:ext>
            </a:extLst>
          </p:cNvPr>
          <p:cNvSpPr txBox="1"/>
          <p:nvPr/>
        </p:nvSpPr>
        <p:spPr>
          <a:xfrm>
            <a:off x="5966649" y="92871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機械語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コンピュータがわかる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A4873E4-B334-324D-B95F-DC05981EB5BA}"/>
              </a:ext>
            </a:extLst>
          </p:cNvPr>
          <p:cNvSpPr/>
          <p:nvPr/>
        </p:nvSpPr>
        <p:spPr>
          <a:xfrm>
            <a:off x="513870" y="2254052"/>
            <a:ext cx="244827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155D693-16BD-B340-AF49-6CE23F333431}"/>
              </a:ext>
            </a:extLst>
          </p:cNvPr>
          <p:cNvSpPr txBox="1"/>
          <p:nvPr/>
        </p:nvSpPr>
        <p:spPr>
          <a:xfrm>
            <a:off x="3970254" y="160598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インタプリタ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同時通訳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AFD1B1-7E58-754B-ACC4-B31C36E0EAAB}"/>
              </a:ext>
            </a:extLst>
          </p:cNvPr>
          <p:cNvSpPr txBox="1"/>
          <p:nvPr/>
        </p:nvSpPr>
        <p:spPr>
          <a:xfrm>
            <a:off x="4114270" y="4486300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コンパイラ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翻訳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AD169-863D-5049-A037-491043E6A42A}"/>
              </a:ext>
            </a:extLst>
          </p:cNvPr>
          <p:cNvSpPr txBox="1"/>
          <p:nvPr/>
        </p:nvSpPr>
        <p:spPr>
          <a:xfrm>
            <a:off x="873910" y="18220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77627A6-AB0C-A444-B42A-E36647D89F4E}"/>
              </a:ext>
            </a:extLst>
          </p:cNvPr>
          <p:cNvSpPr/>
          <p:nvPr/>
        </p:nvSpPr>
        <p:spPr>
          <a:xfrm>
            <a:off x="6922582" y="275810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FFCCE10-06D1-434F-84A3-3676F1BA8F73}"/>
              </a:ext>
            </a:extLst>
          </p:cNvPr>
          <p:cNvSpPr/>
          <p:nvPr/>
        </p:nvSpPr>
        <p:spPr>
          <a:xfrm>
            <a:off x="6418526" y="254208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9BF038F-99E1-724C-943E-9BA74194059D}"/>
              </a:ext>
            </a:extLst>
          </p:cNvPr>
          <p:cNvSpPr/>
          <p:nvPr/>
        </p:nvSpPr>
        <p:spPr>
          <a:xfrm>
            <a:off x="5914470" y="2326060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17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2C54CD9-1A76-304F-AD5B-C43C13035D8A}"/>
              </a:ext>
            </a:extLst>
          </p:cNvPr>
          <p:cNvSpPr/>
          <p:nvPr/>
        </p:nvSpPr>
        <p:spPr>
          <a:xfrm>
            <a:off x="5410414" y="218204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CDE30AA-72ED-404C-B6F7-44AE0A36C50C}"/>
              </a:ext>
            </a:extLst>
          </p:cNvPr>
          <p:cNvSpPr txBox="1"/>
          <p:nvPr/>
        </p:nvSpPr>
        <p:spPr>
          <a:xfrm>
            <a:off x="801902" y="54224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コンパイラ言語</a:t>
            </a:r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FF4D3B83-9ACA-7340-A657-1F13F8990F75}"/>
              </a:ext>
            </a:extLst>
          </p:cNvPr>
          <p:cNvSpPr/>
          <p:nvPr/>
        </p:nvSpPr>
        <p:spPr>
          <a:xfrm>
            <a:off x="3322182" y="23980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右矢印 27">
            <a:extLst>
              <a:ext uri="{FF2B5EF4-FFF2-40B4-BE49-F238E27FC236}">
                <a16:creationId xmlns:a16="http://schemas.microsoft.com/office/drawing/2014/main" id="{A98BFAB0-F247-9A48-904A-5052DD0F8EA0}"/>
              </a:ext>
            </a:extLst>
          </p:cNvPr>
          <p:cNvSpPr/>
          <p:nvPr/>
        </p:nvSpPr>
        <p:spPr>
          <a:xfrm>
            <a:off x="3250174" y="6070476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2034CF24-A590-7D47-A410-43DE70BE73E1}"/>
              </a:ext>
            </a:extLst>
          </p:cNvPr>
          <p:cNvSpPr/>
          <p:nvPr/>
        </p:nvSpPr>
        <p:spPr>
          <a:xfrm rot="16200000">
            <a:off x="1521982" y="311814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>
            <a:extLst>
              <a:ext uri="{FF2B5EF4-FFF2-40B4-BE49-F238E27FC236}">
                <a16:creationId xmlns:a16="http://schemas.microsoft.com/office/drawing/2014/main" id="{B1B61C9C-F43A-FD48-9320-D0F323AC170F}"/>
              </a:ext>
            </a:extLst>
          </p:cNvPr>
          <p:cNvSpPr/>
          <p:nvPr/>
        </p:nvSpPr>
        <p:spPr>
          <a:xfrm rot="5400000">
            <a:off x="1521982" y="484634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E48B2FF2-8497-CB48-92EC-E7E516F57288}"/>
              </a:ext>
            </a:extLst>
          </p:cNvPr>
          <p:cNvSpPr/>
          <p:nvPr/>
        </p:nvSpPr>
        <p:spPr>
          <a:xfrm>
            <a:off x="5770454" y="59984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>
            <a:extLst>
              <a:ext uri="{FF2B5EF4-FFF2-40B4-BE49-F238E27FC236}">
                <a16:creationId xmlns:a16="http://schemas.microsoft.com/office/drawing/2014/main" id="{90F15FBF-45C8-5F4A-A3DB-865D5BA45594}"/>
              </a:ext>
            </a:extLst>
          </p:cNvPr>
          <p:cNvSpPr/>
          <p:nvPr/>
        </p:nvSpPr>
        <p:spPr>
          <a:xfrm rot="17100000">
            <a:off x="7341718" y="4884345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0969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387D90A-6795-DA48-A458-D08358B85A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プログラム言語の種類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AFB2C7-C849-3145-B6A7-B3FA58D0AB66}"/>
              </a:ext>
            </a:extLst>
          </p:cNvPr>
          <p:cNvSpPr txBox="1"/>
          <p:nvPr/>
        </p:nvSpPr>
        <p:spPr>
          <a:xfrm>
            <a:off x="231663" y="987518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実行方法</a:t>
            </a:r>
            <a:r>
              <a:rPr kumimoji="1" lang="en-US" altLang="ja-JP" sz="3200"/>
              <a:t> (</a:t>
            </a:r>
            <a:r>
              <a:rPr kumimoji="1" lang="ja-JP" altLang="en-US" sz="3200"/>
              <a:t>翻訳の仕方</a:t>
            </a:r>
            <a:r>
              <a:rPr kumimoji="1" lang="en-US" altLang="ja-JP" sz="3200"/>
              <a:t>)</a:t>
            </a:r>
            <a:endParaRPr lang="ja-JP" altLang="en-US" sz="32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589978-235F-254D-864C-39B86D68354D}"/>
              </a:ext>
            </a:extLst>
          </p:cNvPr>
          <p:cNvSpPr txBox="1"/>
          <p:nvPr/>
        </p:nvSpPr>
        <p:spPr>
          <a:xfrm>
            <a:off x="231663" y="2946231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パラダイム</a:t>
            </a:r>
            <a:r>
              <a:rPr lang="en-US" altLang="ja-JP" sz="3200"/>
              <a:t> (</a:t>
            </a:r>
            <a:r>
              <a:rPr lang="ja-JP" altLang="en-US" sz="3200"/>
              <a:t>設計思想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17F6E4-D269-884B-8CCB-69BC40BC6688}"/>
              </a:ext>
            </a:extLst>
          </p:cNvPr>
          <p:cNvSpPr txBox="1"/>
          <p:nvPr/>
        </p:nvSpPr>
        <p:spPr>
          <a:xfrm>
            <a:off x="231663" y="4620133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ブロックの表現方法</a:t>
            </a:r>
            <a:r>
              <a:rPr lang="en-US" altLang="ja-JP" sz="3200"/>
              <a:t> (</a:t>
            </a:r>
            <a:r>
              <a:rPr lang="ja-JP" altLang="en-US" sz="3200"/>
              <a:t>見た目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508C7DA-3585-0D42-819C-0B895EA1CED3}"/>
              </a:ext>
            </a:extLst>
          </p:cNvPr>
          <p:cNvSpPr txBox="1"/>
          <p:nvPr/>
        </p:nvSpPr>
        <p:spPr>
          <a:xfrm>
            <a:off x="771995" y="1648918"/>
            <a:ext cx="4909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スクリプト言語：</a:t>
            </a:r>
            <a:r>
              <a:rPr kumimoji="1" lang="en-US" altLang="ja-JP">
                <a:solidFill>
                  <a:srgbClr val="FF0000"/>
                </a:solidFill>
              </a:rPr>
              <a:t>Python</a:t>
            </a:r>
            <a:r>
              <a:rPr kumimoji="1" lang="en-US" altLang="ja-JP"/>
              <a:t>, Ruby, Perl, JavaScript, ...</a:t>
            </a:r>
          </a:p>
          <a:p>
            <a:r>
              <a:rPr lang="ja-JP" altLang="en-US"/>
              <a:t>コンパイル言語：</a:t>
            </a:r>
            <a:r>
              <a:rPr lang="en-US" altLang="ja-JP"/>
              <a:t>C, C++, Fortran, Java, Rust, ...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970EF3-9376-BB4B-BDC9-8DBAE927BFEA}"/>
              </a:ext>
            </a:extLst>
          </p:cNvPr>
          <p:cNvSpPr txBox="1"/>
          <p:nvPr/>
        </p:nvSpPr>
        <p:spPr>
          <a:xfrm>
            <a:off x="692048" y="3540178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手続き型、関数型、オブジェクト指向、</a:t>
            </a:r>
            <a:r>
              <a:rPr kumimoji="1" lang="en-US" altLang="ja-JP"/>
              <a:t>...</a:t>
            </a:r>
            <a:endParaRPr lang="en-US" altLang="ja-JP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27A0A3-4DC9-B241-A362-FD1F204359C6}"/>
              </a:ext>
            </a:extLst>
          </p:cNvPr>
          <p:cNvSpPr txBox="1"/>
          <p:nvPr/>
        </p:nvSpPr>
        <p:spPr>
          <a:xfrm>
            <a:off x="2410920" y="3939915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現代のプログラミング言語はほとんどが</a:t>
            </a:r>
            <a:r>
              <a:rPr kumimoji="1" lang="ja-JP" altLang="en-US">
                <a:solidFill>
                  <a:srgbClr val="011893"/>
                </a:solidFill>
              </a:rPr>
              <a:t>マルチパラダイム</a:t>
            </a:r>
            <a:endParaRPr lang="en-US" altLang="ja-JP">
              <a:solidFill>
                <a:srgbClr val="011893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23A09A7-B06D-E849-82A3-DC14D80EAEF3}"/>
              </a:ext>
            </a:extLst>
          </p:cNvPr>
          <p:cNvSpPr txBox="1"/>
          <p:nvPr/>
        </p:nvSpPr>
        <p:spPr>
          <a:xfrm>
            <a:off x="4502047" y="230598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最近はこの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</a:rPr>
              <a:t>二種類の区別は曖昧</a:t>
            </a:r>
            <a:endParaRPr lang="en-US" altLang="ja-JP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3E1BBC-4B2D-8946-A53F-A35D1AC6551B}"/>
              </a:ext>
            </a:extLst>
          </p:cNvPr>
          <p:cNvSpPr txBox="1"/>
          <p:nvPr/>
        </p:nvSpPr>
        <p:spPr>
          <a:xfrm>
            <a:off x="579621" y="5294026"/>
            <a:ext cx="5149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中括弧型：</a:t>
            </a:r>
            <a:r>
              <a:rPr lang="en-US" altLang="ja-JP"/>
              <a:t>C, C++, Perl, Java, JavaScript, Rust, ...</a:t>
            </a:r>
            <a:endParaRPr kumimoji="1" lang="en-US" altLang="ja-JP"/>
          </a:p>
          <a:p>
            <a:r>
              <a:rPr lang="ja-JP" altLang="en-US"/>
              <a:t>キーワード型：</a:t>
            </a:r>
            <a:r>
              <a:rPr lang="en-US" altLang="ja-JP"/>
              <a:t>BASIC, Ruby, </a:t>
            </a:r>
            <a:r>
              <a:rPr lang="ja-JP" altLang="en-US"/>
              <a:t>シェルスクリプト</a:t>
            </a:r>
            <a:r>
              <a:rPr lang="en-US" altLang="ja-JP"/>
              <a:t>, ...</a:t>
            </a:r>
          </a:p>
          <a:p>
            <a:r>
              <a:rPr kumimoji="1" lang="ja-JP" altLang="en-US"/>
              <a:t>インデント型：</a:t>
            </a:r>
            <a:r>
              <a:rPr lang="en-US" altLang="ja-JP"/>
              <a:t> </a:t>
            </a:r>
            <a:r>
              <a:rPr lang="en-US" altLang="ja-JP">
                <a:solidFill>
                  <a:srgbClr val="FF0000"/>
                </a:solidFill>
              </a:rPr>
              <a:t>Python</a:t>
            </a:r>
            <a:r>
              <a:rPr lang="en-US" altLang="ja-JP"/>
              <a:t>, Haskell, F#, ...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736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81280" y="316623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144D429-B2B6-774B-BA2F-8F9121E8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769" y="3546901"/>
            <a:ext cx="1905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3A874B-F5E6-6244-9F19-996DAF0D1817}"/>
              </a:ext>
            </a:extLst>
          </p:cNvPr>
          <p:cNvSpPr txBox="1"/>
          <p:nvPr/>
        </p:nvSpPr>
        <p:spPr>
          <a:xfrm>
            <a:off x="2417053" y="232664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「日の丸」を描画するプログラム</a:t>
            </a: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70BB54CC-C187-2F4E-B5E1-B4C8DA6A2344}"/>
              </a:ext>
            </a:extLst>
          </p:cNvPr>
          <p:cNvSpPr/>
          <p:nvPr/>
        </p:nvSpPr>
        <p:spPr>
          <a:xfrm>
            <a:off x="6478091" y="3968916"/>
            <a:ext cx="422196" cy="42597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988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下矢印 4">
            <a:extLst>
              <a:ext uri="{FF2B5EF4-FFF2-40B4-BE49-F238E27FC236}">
                <a16:creationId xmlns:a16="http://schemas.microsoft.com/office/drawing/2014/main" id="{C445B68B-EC88-394A-A70F-80AFCAE366AC}"/>
              </a:ext>
            </a:extLst>
          </p:cNvPr>
          <p:cNvSpPr/>
          <p:nvPr/>
        </p:nvSpPr>
        <p:spPr>
          <a:xfrm>
            <a:off x="6969760" y="2092960"/>
            <a:ext cx="1056640" cy="2763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142240" y="236359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23A70C-80CA-564C-82ED-9B8A9D013E76}"/>
              </a:ext>
            </a:extLst>
          </p:cNvPr>
          <p:cNvSpPr txBox="1"/>
          <p:nvPr/>
        </p:nvSpPr>
        <p:spPr>
          <a:xfrm>
            <a:off x="6410960" y="241808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ライブラリの読み込み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88A4DE-CEB0-2342-AA87-11E78998D538}"/>
              </a:ext>
            </a:extLst>
          </p:cNvPr>
          <p:cNvSpPr txBox="1"/>
          <p:nvPr/>
        </p:nvSpPr>
        <p:spPr>
          <a:xfrm>
            <a:off x="6410960" y="28067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色の定義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6BB57B7-5280-A747-9F68-AF4AFCB16A96}"/>
              </a:ext>
            </a:extLst>
          </p:cNvPr>
          <p:cNvSpPr txBox="1"/>
          <p:nvPr/>
        </p:nvSpPr>
        <p:spPr>
          <a:xfrm>
            <a:off x="6410960" y="319532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イメージの作成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0F6484-2EA0-4942-A460-BFCBA0B97032}"/>
              </a:ext>
            </a:extLst>
          </p:cNvPr>
          <p:cNvSpPr txBox="1"/>
          <p:nvPr/>
        </p:nvSpPr>
        <p:spPr>
          <a:xfrm>
            <a:off x="6410960" y="35839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円の描画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F0AC06B-0131-7542-AB4F-6A39ECFB4FB8}"/>
              </a:ext>
            </a:extLst>
          </p:cNvPr>
          <p:cNvSpPr txBox="1"/>
          <p:nvPr/>
        </p:nvSpPr>
        <p:spPr>
          <a:xfrm>
            <a:off x="6410960" y="39725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イメージの表示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708829-21E0-FC43-A7DC-6D5E8F76F53D}"/>
              </a:ext>
            </a:extLst>
          </p:cNvPr>
          <p:cNvSpPr txBox="1"/>
          <p:nvPr/>
        </p:nvSpPr>
        <p:spPr>
          <a:xfrm>
            <a:off x="7061200" y="51104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実行順序</a:t>
            </a:r>
          </a:p>
        </p:txBody>
      </p:sp>
    </p:spTree>
    <p:extLst>
      <p:ext uri="{BB962C8B-B14F-4D97-AF65-F5344CB8AC3E}">
        <p14:creationId xmlns:p14="http://schemas.microsoft.com/office/powerpoint/2010/main" val="2161938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DE5A51B-FBBD-AF4E-A8F7-A804048D8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1E1BA4F-5C92-D74A-BDF7-05C058959BC2}"/>
              </a:ext>
            </a:extLst>
          </p:cNvPr>
          <p:cNvSpPr/>
          <p:nvPr/>
        </p:nvSpPr>
        <p:spPr>
          <a:xfrm>
            <a:off x="81280" y="3567674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264AF14-D322-4C4F-AF35-83C70A2891D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1442720" y="3425121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50A0776-C519-2346-8E32-747DD982E01A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442720" y="3823063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C29541E-911D-EA44-9652-E89390FF4D8C}"/>
              </a:ext>
            </a:extLst>
          </p:cNvPr>
          <p:cNvSpPr/>
          <p:nvPr/>
        </p:nvSpPr>
        <p:spPr>
          <a:xfrm>
            <a:off x="2204941" y="3169732"/>
            <a:ext cx="236705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2C79DBC-8922-8940-A083-CC7FDE6AA273}"/>
              </a:ext>
            </a:extLst>
          </p:cNvPr>
          <p:cNvSpPr/>
          <p:nvPr/>
        </p:nvSpPr>
        <p:spPr>
          <a:xfrm>
            <a:off x="2204941" y="3949721"/>
            <a:ext cx="236705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B5B2CA-9EBD-3249-8D37-18F49DD3560C}"/>
              </a:ext>
            </a:extLst>
          </p:cNvPr>
          <p:cNvSpPr txBox="1"/>
          <p:nvPr/>
        </p:nvSpPr>
        <p:spPr>
          <a:xfrm>
            <a:off x="5466080" y="2904301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が正かチェック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5548C3-43B9-6845-996B-ED77778051FE}"/>
              </a:ext>
            </a:extLst>
          </p:cNvPr>
          <p:cNvSpPr txBox="1"/>
          <p:nvPr/>
        </p:nvSpPr>
        <p:spPr>
          <a:xfrm>
            <a:off x="5638800" y="3696781"/>
            <a:ext cx="2135649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Yes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2D8A638-C85A-C645-A95D-F6DD42590990}"/>
              </a:ext>
            </a:extLst>
          </p:cNvPr>
          <p:cNvSpPr txBox="1"/>
          <p:nvPr/>
        </p:nvSpPr>
        <p:spPr>
          <a:xfrm>
            <a:off x="5648960" y="4428301"/>
            <a:ext cx="2133918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No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7C6DA5D-6DDB-0846-BFEC-B196193BA043}"/>
              </a:ext>
            </a:extLst>
          </p:cNvPr>
          <p:cNvSpPr txBox="1"/>
          <p:nvPr/>
        </p:nvSpPr>
        <p:spPr>
          <a:xfrm>
            <a:off x="1534160" y="3229421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FE0E50-B278-BF4F-8BE2-28C2BC217033}"/>
              </a:ext>
            </a:extLst>
          </p:cNvPr>
          <p:cNvSpPr txBox="1"/>
          <p:nvPr/>
        </p:nvSpPr>
        <p:spPr>
          <a:xfrm>
            <a:off x="1534160" y="410318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7199D6A-4430-5F4B-83F6-B1C69C194AA8}"/>
              </a:ext>
            </a:extLst>
          </p:cNvPr>
          <p:cNvSpPr/>
          <p:nvPr/>
        </p:nvSpPr>
        <p:spPr>
          <a:xfrm>
            <a:off x="5384800" y="2812861"/>
            <a:ext cx="2854960" cy="231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3B3A9FC-9754-D642-879C-E8AF1A94AB0F}"/>
              </a:ext>
            </a:extLst>
          </p:cNvPr>
          <p:cNvSpPr txBox="1"/>
          <p:nvPr/>
        </p:nvSpPr>
        <p:spPr>
          <a:xfrm>
            <a:off x="5557520" y="221342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プログラムでの表現</a:t>
            </a:r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5C2C30FA-E863-AA49-BBD0-A3746E09B001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 flipH="1">
            <a:off x="7774449" y="3135134"/>
            <a:ext cx="162179" cy="792480"/>
          </a:xfrm>
          <a:prstGeom prst="bentConnector3">
            <a:avLst>
              <a:gd name="adj1" fmla="val -2474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>
            <a:extLst>
              <a:ext uri="{FF2B5EF4-FFF2-40B4-BE49-F238E27FC236}">
                <a16:creationId xmlns:a16="http://schemas.microsoft.com/office/drawing/2014/main" id="{580AF026-3CE5-004A-A350-603FEBC1CA95}"/>
              </a:ext>
            </a:extLst>
          </p:cNvPr>
          <p:cNvCxnSpPr>
            <a:cxnSpLocks/>
            <a:stCxn id="16" idx="1"/>
            <a:endCxn id="22" idx="1"/>
          </p:cNvCxnSpPr>
          <p:nvPr/>
        </p:nvCxnSpPr>
        <p:spPr>
          <a:xfrm rot="10800000" flipH="1" flipV="1">
            <a:off x="5466080" y="3135134"/>
            <a:ext cx="182880" cy="1524000"/>
          </a:xfrm>
          <a:prstGeom prst="bentConnector3">
            <a:avLst>
              <a:gd name="adj1" fmla="val -125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F81882F-9129-FA45-AF37-8E57388968F8}"/>
              </a:ext>
            </a:extLst>
          </p:cNvPr>
          <p:cNvSpPr txBox="1"/>
          <p:nvPr/>
        </p:nvSpPr>
        <p:spPr>
          <a:xfrm>
            <a:off x="8341360" y="3280221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89AA79B-9E7B-2B47-8E3D-BE6BBDD1A7C1}"/>
              </a:ext>
            </a:extLst>
          </p:cNvPr>
          <p:cNvSpPr txBox="1"/>
          <p:nvPr/>
        </p:nvSpPr>
        <p:spPr>
          <a:xfrm>
            <a:off x="4805680" y="375774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DFAAF39-BA6D-E547-A5B7-D0337BDF1D49}"/>
              </a:ext>
            </a:extLst>
          </p:cNvPr>
          <p:cNvSpPr txBox="1"/>
          <p:nvPr/>
        </p:nvSpPr>
        <p:spPr>
          <a:xfrm>
            <a:off x="4951055" y="523094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プログラムを「かたまり」にわけて</a:t>
            </a:r>
            <a:endParaRPr kumimoji="1" lang="en-US" altLang="ja-JP"/>
          </a:p>
          <a:p>
            <a:r>
              <a:rPr lang="ja-JP" altLang="en-US"/>
              <a:t>その「かたまり」に処理を飛ばす</a:t>
            </a:r>
            <a:endParaRPr lang="en-US" altLang="ja-JP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9F40B8B-67F9-6440-86C7-BBB7C480EC6E}"/>
              </a:ext>
            </a:extLst>
          </p:cNvPr>
          <p:cNvSpPr txBox="1"/>
          <p:nvPr/>
        </p:nvSpPr>
        <p:spPr>
          <a:xfrm>
            <a:off x="1595120" y="616530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rgbClr val="011893"/>
                </a:solidFill>
              </a:rPr>
              <a:t>ブロック</a:t>
            </a:r>
            <a:r>
              <a:rPr lang="ja-JP" altLang="en-US" sz="2800" dirty="0"/>
              <a:t>＝プログラムのかたまり</a:t>
            </a:r>
            <a:endParaRPr lang="en-US" altLang="ja-JP" sz="28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45B9632-1C19-4445-B19B-FCE37046B102}"/>
              </a:ext>
            </a:extLst>
          </p:cNvPr>
          <p:cNvSpPr txBox="1"/>
          <p:nvPr/>
        </p:nvSpPr>
        <p:spPr>
          <a:xfrm>
            <a:off x="1330960" y="225406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実装したいロジック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/>
              <a:t>しかし、順番に実行したくない場合もある</a:t>
            </a:r>
          </a:p>
        </p:txBody>
      </p:sp>
    </p:spTree>
    <p:extLst>
      <p:ext uri="{BB962C8B-B14F-4D97-AF65-F5344CB8AC3E}">
        <p14:creationId xmlns:p14="http://schemas.microsoft.com/office/powerpoint/2010/main" val="1882161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C3AA54A-8825-DA48-AB90-FE47423070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ブロックの表現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21C411-947F-CF4B-93E4-3C6327F6B3FB}"/>
              </a:ext>
            </a:extLst>
          </p:cNvPr>
          <p:cNvSpPr/>
          <p:nvPr/>
        </p:nvSpPr>
        <p:spPr>
          <a:xfrm>
            <a:off x="238540" y="4605412"/>
            <a:ext cx="2305878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(a&gt;0){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puts("Yes");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puts("No");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8E481BE-3419-894E-8A5E-3A6ECC4E4E51}"/>
              </a:ext>
            </a:extLst>
          </p:cNvPr>
          <p:cNvSpPr/>
          <p:nvPr/>
        </p:nvSpPr>
        <p:spPr>
          <a:xfrm>
            <a:off x="2966829" y="4605412"/>
            <a:ext cx="2663687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then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end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56E9CDF-856E-AA4F-8A46-320C91F0EF1E}"/>
              </a:ext>
            </a:extLst>
          </p:cNvPr>
          <p:cNvSpPr/>
          <p:nvPr/>
        </p:nvSpPr>
        <p:spPr>
          <a:xfrm>
            <a:off x="6062869" y="4605412"/>
            <a:ext cx="2922104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9164C63-160E-2C4D-812D-6D04EB041E9E}"/>
              </a:ext>
            </a:extLst>
          </p:cNvPr>
          <p:cNvSpPr txBox="1"/>
          <p:nvPr/>
        </p:nvSpPr>
        <p:spPr>
          <a:xfrm>
            <a:off x="304999" y="3568316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</a:t>
            </a:r>
            <a:r>
              <a:rPr kumimoji="1" lang="ja-JP" altLang="en-US" sz="2400" dirty="0"/>
              <a:t>言語</a:t>
            </a:r>
            <a:endParaRPr kumimoji="1" lang="en-US" altLang="ja-JP" sz="2400" dirty="0"/>
          </a:p>
          <a:p>
            <a:r>
              <a:rPr lang="ja-JP" altLang="en-US" sz="2400" dirty="0"/>
              <a:t>カッコで表現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8B17E9-135F-E34E-A14B-F26410B06FF9}"/>
              </a:ext>
            </a:extLst>
          </p:cNvPr>
          <p:cNvSpPr txBox="1"/>
          <p:nvPr/>
        </p:nvSpPr>
        <p:spPr>
          <a:xfrm>
            <a:off x="2966829" y="3568315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Ruby</a:t>
            </a:r>
          </a:p>
          <a:p>
            <a:r>
              <a:rPr lang="ja-JP" altLang="en-US" sz="2400" dirty="0"/>
              <a:t>キーワードで表現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C221611-988D-8541-9775-E014AAA7D90C}"/>
              </a:ext>
            </a:extLst>
          </p:cNvPr>
          <p:cNvSpPr txBox="1"/>
          <p:nvPr/>
        </p:nvSpPr>
        <p:spPr>
          <a:xfrm>
            <a:off x="6140725" y="3568314"/>
            <a:ext cx="2359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Python</a:t>
            </a:r>
          </a:p>
          <a:p>
            <a:r>
              <a:rPr lang="ja-JP" altLang="en-US" sz="2400" dirty="0">
                <a:solidFill>
                  <a:srgbClr val="FF0000"/>
                </a:solidFill>
              </a:rPr>
              <a:t>インデントで表現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1EE8C7C-6441-B24E-83B8-D3687389DD6E}"/>
              </a:ext>
            </a:extLst>
          </p:cNvPr>
          <p:cNvSpPr txBox="1"/>
          <p:nvPr/>
        </p:nvSpPr>
        <p:spPr>
          <a:xfrm>
            <a:off x="802308" y="1020997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ブロックの表現方法はプログラミング言語により異なる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D5397B32-189A-F447-BBD8-4ABB152D8F2B}"/>
              </a:ext>
            </a:extLst>
          </p:cNvPr>
          <p:cNvSpPr/>
          <p:nvPr/>
        </p:nvSpPr>
        <p:spPr>
          <a:xfrm>
            <a:off x="2296160" y="2187373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58A3D189-F337-5447-9349-0E830C855614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657600" y="2044820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18401E0-E874-A645-A6C5-A47D157BC928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3657600" y="2442762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119BC605-6970-F14F-B04F-28D0F4C53AEF}"/>
              </a:ext>
            </a:extLst>
          </p:cNvPr>
          <p:cNvSpPr/>
          <p:nvPr/>
        </p:nvSpPr>
        <p:spPr>
          <a:xfrm>
            <a:off x="4419821" y="1789431"/>
            <a:ext cx="2384427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04DBD618-A16E-634C-A68D-7E62E46A8949}"/>
              </a:ext>
            </a:extLst>
          </p:cNvPr>
          <p:cNvSpPr/>
          <p:nvPr/>
        </p:nvSpPr>
        <p:spPr>
          <a:xfrm>
            <a:off x="4419821" y="2569420"/>
            <a:ext cx="2384427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1431D95-C12C-C74F-AF5F-BE5532CD6649}"/>
              </a:ext>
            </a:extLst>
          </p:cNvPr>
          <p:cNvSpPr txBox="1"/>
          <p:nvPr/>
        </p:nvSpPr>
        <p:spPr>
          <a:xfrm>
            <a:off x="3749040" y="1849120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DFD4D0-16D9-3741-86C4-55CF08F5748C}"/>
              </a:ext>
            </a:extLst>
          </p:cNvPr>
          <p:cNvSpPr txBox="1"/>
          <p:nvPr/>
        </p:nvSpPr>
        <p:spPr>
          <a:xfrm>
            <a:off x="3749040" y="27228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553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375EABD-CA08-A241-ABF7-611C0C52A9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なぜ</a:t>
            </a:r>
            <a:r>
              <a:rPr kumimoji="1" lang="en-US" altLang="ja-JP"/>
              <a:t>Python</a:t>
            </a:r>
            <a:r>
              <a:rPr kumimoji="1" lang="ja-JP" altLang="en-US"/>
              <a:t>が広く使われているのか？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7EB597-1A93-7545-B92D-74F25AB139AB}"/>
              </a:ext>
            </a:extLst>
          </p:cNvPr>
          <p:cNvSpPr txBox="1"/>
          <p:nvPr/>
        </p:nvSpPr>
        <p:spPr>
          <a:xfrm>
            <a:off x="467544" y="1124744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ライブラリやフレームワークが豊富だから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E0CE67-7FB0-5F44-AF4C-4B5BAE6ED086}"/>
              </a:ext>
            </a:extLst>
          </p:cNvPr>
          <p:cNvSpPr txBox="1"/>
          <p:nvPr/>
        </p:nvSpPr>
        <p:spPr>
          <a:xfrm>
            <a:off x="467544" y="1988840"/>
            <a:ext cx="786183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ライブラリ</a:t>
            </a:r>
            <a:endParaRPr kumimoji="1" lang="en-US" altLang="ja-JP" sz="2800"/>
          </a:p>
          <a:p>
            <a:r>
              <a:rPr lang="ja-JP" altLang="en-US" sz="2800"/>
              <a:t>　</a:t>
            </a:r>
            <a:r>
              <a:rPr kumimoji="1" lang="ja-JP" altLang="en-US" sz="2800"/>
              <a:t>よく使う便利な機能をまとめたもの</a:t>
            </a:r>
            <a:endParaRPr kumimoji="1" lang="en-US" altLang="ja-JP" sz="2800"/>
          </a:p>
          <a:p>
            <a:r>
              <a:rPr kumimoji="1" lang="ja-JP" altLang="en-US" sz="2800"/>
              <a:t>　数学関数</a:t>
            </a:r>
            <a:r>
              <a:rPr kumimoji="1" lang="en-US" altLang="ja-JP" sz="2800"/>
              <a:t>/</a:t>
            </a:r>
            <a:r>
              <a:rPr kumimoji="1" lang="ja-JP" altLang="en-US" sz="2800"/>
              <a:t>ファイル操作</a:t>
            </a:r>
            <a:r>
              <a:rPr kumimoji="1" lang="en-US" altLang="ja-JP" sz="2800"/>
              <a:t>/</a:t>
            </a:r>
            <a:r>
              <a:rPr kumimoji="1" lang="ja-JP" altLang="en-US" sz="2800"/>
              <a:t>図のプロット等</a:t>
            </a:r>
            <a:endParaRPr kumimoji="1" lang="en-US" altLang="ja-JP" sz="2800"/>
          </a:p>
          <a:p>
            <a:endParaRPr kumimoji="1" lang="en-US" altLang="ja-JP" sz="2800"/>
          </a:p>
          <a:p>
            <a:r>
              <a:rPr lang="ja-JP" altLang="en-US" sz="2800"/>
              <a:t>フレームワーク</a:t>
            </a:r>
            <a:endParaRPr lang="en-US" altLang="ja-JP" sz="2800"/>
          </a:p>
          <a:p>
            <a:r>
              <a:rPr lang="ja-JP" altLang="en-US" sz="2800"/>
              <a:t>　目的を達成するための枠組み</a:t>
            </a:r>
            <a:endParaRPr lang="en-US" altLang="ja-JP" sz="2800"/>
          </a:p>
          <a:p>
            <a:r>
              <a:rPr lang="ja-JP" altLang="en-US" sz="2800"/>
              <a:t>　機械学習フレームワーク</a:t>
            </a:r>
            <a:r>
              <a:rPr lang="en-US" altLang="ja-JP" sz="2800"/>
              <a:t> TensorFlow/Chainer</a:t>
            </a:r>
            <a:r>
              <a:rPr lang="ja-JP" altLang="en-US" sz="2800"/>
              <a:t>等</a:t>
            </a:r>
            <a:endParaRPr lang="en-US" altLang="ja-JP" sz="2800"/>
          </a:p>
          <a:p>
            <a:r>
              <a:rPr kumimoji="1" lang="ja-JP" altLang="en-US" sz="2800"/>
              <a:t>　ウェブ開発</a:t>
            </a:r>
            <a:r>
              <a:rPr lang="ja-JP" altLang="en-US" sz="2800"/>
              <a:t>フレームワーク</a:t>
            </a:r>
            <a:r>
              <a:rPr lang="en-US" altLang="ja-JP" sz="2800"/>
              <a:t> Django</a:t>
            </a:r>
            <a:r>
              <a:rPr lang="ja-JP" altLang="en-US" sz="2800"/>
              <a:t>等</a:t>
            </a:r>
            <a:endParaRPr kumimoji="1" lang="en-US" altLang="ja-JP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DF85E17-5E1D-4C4B-88DF-8D8FC17BED5C}"/>
              </a:ext>
            </a:extLst>
          </p:cNvPr>
          <p:cNvSpPr txBox="1"/>
          <p:nvPr/>
        </p:nvSpPr>
        <p:spPr>
          <a:xfrm>
            <a:off x="971600" y="6021288"/>
            <a:ext cx="7092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Python</a:t>
            </a:r>
            <a:r>
              <a:rPr kumimoji="1" lang="ja-JP" altLang="en-US" sz="3200"/>
              <a:t>には「あったらいいな」がある</a:t>
            </a:r>
          </a:p>
        </p:txBody>
      </p:sp>
    </p:spTree>
    <p:extLst>
      <p:ext uri="{BB962C8B-B14F-4D97-AF65-F5344CB8AC3E}">
        <p14:creationId xmlns:p14="http://schemas.microsoft.com/office/powerpoint/2010/main" val="2182423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97C9025-B1FF-4E46-8001-AE1FC1DB1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の実行方法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60F7CA-4E37-304C-8B74-6F108087A2C5}"/>
              </a:ext>
            </a:extLst>
          </p:cNvPr>
          <p:cNvSpPr txBox="1"/>
          <p:nvPr/>
        </p:nvSpPr>
        <p:spPr>
          <a:xfrm>
            <a:off x="467544" y="1124744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エディタでプログラムを保存して実行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155F45-22EF-BE49-A2BF-83AC2502364F}"/>
              </a:ext>
            </a:extLst>
          </p:cNvPr>
          <p:cNvSpPr/>
          <p:nvPr/>
        </p:nvSpPr>
        <p:spPr>
          <a:xfrm>
            <a:off x="1835696" y="2348880"/>
            <a:ext cx="2230098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5" name="1 つの角を切り取った四角形 4">
            <a:extLst>
              <a:ext uri="{FF2B5EF4-FFF2-40B4-BE49-F238E27FC236}">
                <a16:creationId xmlns:a16="http://schemas.microsoft.com/office/drawing/2014/main" id="{B7FA387C-06CE-9F4F-821B-EFB5AC2A8B3F}"/>
              </a:ext>
            </a:extLst>
          </p:cNvPr>
          <p:cNvSpPr/>
          <p:nvPr/>
        </p:nvSpPr>
        <p:spPr>
          <a:xfrm>
            <a:off x="1691680" y="1916832"/>
            <a:ext cx="2592288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4A2519E-FF41-0C47-A6F5-37DCCE31116D}"/>
              </a:ext>
            </a:extLst>
          </p:cNvPr>
          <p:cNvSpPr txBox="1"/>
          <p:nvPr/>
        </p:nvSpPr>
        <p:spPr>
          <a:xfrm>
            <a:off x="1835696" y="1916832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215401-F53D-1F48-97B7-9EC1A8CE300E}"/>
              </a:ext>
            </a:extLst>
          </p:cNvPr>
          <p:cNvSpPr txBox="1"/>
          <p:nvPr/>
        </p:nvSpPr>
        <p:spPr>
          <a:xfrm>
            <a:off x="4932040" y="1916832"/>
            <a:ext cx="2592288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" altLang="ja-JP" sz="2400" dirty="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2400" dirty="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1D80C7B1-5C62-394D-8B8C-6ABAAD6644CF}"/>
              </a:ext>
            </a:extLst>
          </p:cNvPr>
          <p:cNvSpPr/>
          <p:nvPr/>
        </p:nvSpPr>
        <p:spPr>
          <a:xfrm>
            <a:off x="4427984" y="220486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1065A40-DF52-B844-A1E7-511C5962F227}"/>
              </a:ext>
            </a:extLst>
          </p:cNvPr>
          <p:cNvSpPr txBox="1"/>
          <p:nvPr/>
        </p:nvSpPr>
        <p:spPr>
          <a:xfrm>
            <a:off x="467544" y="2924944"/>
            <a:ext cx="6373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IPython</a:t>
            </a:r>
            <a:r>
              <a:rPr kumimoji="1" lang="ja-JP" altLang="en-US" sz="3200"/>
              <a:t>という対話的シェルを使う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998D40C-975A-234E-9C23-825042C5082E}"/>
              </a:ext>
            </a:extLst>
          </p:cNvPr>
          <p:cNvSpPr/>
          <p:nvPr/>
        </p:nvSpPr>
        <p:spPr>
          <a:xfrm>
            <a:off x="2699792" y="3560819"/>
            <a:ext cx="338437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</a:p>
          <a:p>
            <a:endParaRPr lang="en" altLang="ja-JP" dirty="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dirty="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dirty="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dirty="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  <a:endParaRPr lang="en" altLang="ja-JP" dirty="0">
              <a:solidFill>
                <a:srgbClr val="2D961E"/>
              </a:solidFill>
              <a:effectLst/>
              <a:latin typeface="Monaco" pitchFamily="2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09E04A-85D6-7C48-BB6A-396CFC1D3ED8}"/>
              </a:ext>
            </a:extLst>
          </p:cNvPr>
          <p:cNvSpPr txBox="1"/>
          <p:nvPr/>
        </p:nvSpPr>
        <p:spPr>
          <a:xfrm>
            <a:off x="395536" y="4941168"/>
            <a:ext cx="7712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Jupyter Notebook</a:t>
            </a:r>
            <a:r>
              <a:rPr kumimoji="1" lang="ja-JP" altLang="en-US" sz="3200"/>
              <a:t>でブラウザから実行する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D4C8930-A65C-DC46-A2F8-5CCC15613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5517232"/>
            <a:ext cx="2952328" cy="1204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32DAD69-BDEB-2843-9E97-0043DF238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336" y="4581128"/>
            <a:ext cx="1125984" cy="51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65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F8C7676-816C-6449-B3FB-46FEE8C04E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Google Colab</a:t>
            </a:r>
            <a:r>
              <a:rPr kumimoji="1" lang="ja-JP" altLang="en-US"/>
              <a:t>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D330533-86CE-164B-88DF-4C0CA47CFB8F}"/>
              </a:ext>
            </a:extLst>
          </p:cNvPr>
          <p:cNvSpPr txBox="1"/>
          <p:nvPr/>
        </p:nvSpPr>
        <p:spPr>
          <a:xfrm>
            <a:off x="200718" y="1124744"/>
            <a:ext cx="894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Jupyter Notebook</a:t>
            </a:r>
            <a:r>
              <a:rPr kumimoji="1" lang="ja-JP" altLang="en-US" sz="3200"/>
              <a:t>をクラウドで利用できる仕組み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20BC413-5F3D-B54B-90FA-EC8B2368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284984"/>
            <a:ext cx="1296144" cy="129614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7DF1D93-5793-3745-A29F-22D411E71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2996952"/>
            <a:ext cx="1499077" cy="17740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A055DE6-3F2B-2C43-A1CB-ACD2F7387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420888"/>
            <a:ext cx="2736304" cy="1118316"/>
          </a:xfrm>
          <a:prstGeom prst="rect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10374DE-FCD7-F547-95CC-A522D73DAA4E}"/>
              </a:ext>
            </a:extLst>
          </p:cNvPr>
          <p:cNvCxnSpPr>
            <a:cxnSpLocks/>
          </p:cNvCxnSpPr>
          <p:nvPr/>
        </p:nvCxnSpPr>
        <p:spPr>
          <a:xfrm>
            <a:off x="1835696" y="3645024"/>
            <a:ext cx="475252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5C3E8C1-8BFD-F14A-AC09-A5F7A0653074}"/>
              </a:ext>
            </a:extLst>
          </p:cNvPr>
          <p:cNvSpPr txBox="1"/>
          <p:nvPr/>
        </p:nvSpPr>
        <p:spPr>
          <a:xfrm>
            <a:off x="7020272" y="4869160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Google</a:t>
            </a:r>
            <a:r>
              <a:rPr kumimoji="1" lang="ja-JP" altLang="en-US"/>
              <a:t>のサーバ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757F0D2-334C-8241-840D-AF609F2108D3}"/>
              </a:ext>
            </a:extLst>
          </p:cNvPr>
          <p:cNvSpPr txBox="1"/>
          <p:nvPr/>
        </p:nvSpPr>
        <p:spPr>
          <a:xfrm>
            <a:off x="1763688" y="1916832"/>
            <a:ext cx="339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1. </a:t>
            </a:r>
            <a:r>
              <a:rPr kumimoji="1" lang="ja-JP" altLang="en-US"/>
              <a:t>ブラウザでプログラムを送信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77145B3-1A3C-4343-A429-8294D79719A5}"/>
              </a:ext>
            </a:extLst>
          </p:cNvPr>
          <p:cNvSpPr txBox="1"/>
          <p:nvPr/>
        </p:nvSpPr>
        <p:spPr>
          <a:xfrm>
            <a:off x="5745931" y="2492896"/>
            <a:ext cx="316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2. </a:t>
            </a:r>
            <a:r>
              <a:rPr kumimoji="1" lang="ja-JP" altLang="en-US"/>
              <a:t>サーバでプログラムを実行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B3C7437-DEDB-B64D-82B4-0427B781D197}"/>
              </a:ext>
            </a:extLst>
          </p:cNvPr>
          <p:cNvCxnSpPr>
            <a:cxnSpLocks/>
          </p:cNvCxnSpPr>
          <p:nvPr/>
        </p:nvCxnSpPr>
        <p:spPr>
          <a:xfrm flipH="1">
            <a:off x="1835696" y="4005064"/>
            <a:ext cx="475252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>
            <a:extLst>
              <a:ext uri="{FF2B5EF4-FFF2-40B4-BE49-F238E27FC236}">
                <a16:creationId xmlns:a16="http://schemas.microsoft.com/office/drawing/2014/main" id="{439D1FCB-FF53-534D-A36B-1C1CE791A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4581128"/>
            <a:ext cx="2880320" cy="117013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012A31E-CA2C-5949-85ED-C96040F938E3}"/>
              </a:ext>
            </a:extLst>
          </p:cNvPr>
          <p:cNvSpPr txBox="1"/>
          <p:nvPr/>
        </p:nvSpPr>
        <p:spPr>
          <a:xfrm>
            <a:off x="1907704" y="4149080"/>
            <a:ext cx="2700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</a:t>
            </a:r>
            <a:r>
              <a:rPr kumimoji="1" lang="en-US" altLang="ja-JP"/>
              <a:t>. </a:t>
            </a:r>
            <a:r>
              <a:rPr kumimoji="1" lang="ja-JP" altLang="en-US"/>
              <a:t>結果をブラウザに表示</a:t>
            </a:r>
          </a:p>
        </p:txBody>
      </p:sp>
    </p:spTree>
    <p:extLst>
      <p:ext uri="{BB962C8B-B14F-4D97-AF65-F5344CB8AC3E}">
        <p14:creationId xmlns:p14="http://schemas.microsoft.com/office/powerpoint/2010/main" val="3316199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7D0E60A-AB00-EC46-9D3D-9A78492A9F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</a:t>
            </a:r>
            <a:r>
              <a:rPr kumimoji="1" lang="ja-JP" altLang="en-US"/>
              <a:t>：</a:t>
            </a:r>
            <a:r>
              <a:rPr kumimoji="1" lang="en-US" altLang="ja-JP"/>
              <a:t>Google Colab</a:t>
            </a:r>
            <a:r>
              <a:rPr kumimoji="1" lang="ja-JP" altLang="en-US"/>
              <a:t>を使う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900B195-5EA6-6145-A697-E7592CAD5FAD}"/>
              </a:ext>
            </a:extLst>
          </p:cNvPr>
          <p:cNvSpPr txBox="1"/>
          <p:nvPr/>
        </p:nvSpPr>
        <p:spPr>
          <a:xfrm>
            <a:off x="179512" y="1052736"/>
            <a:ext cx="838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Google Colab</a:t>
            </a:r>
            <a:r>
              <a:rPr kumimoji="1" lang="ja-JP" altLang="en-US" sz="2400"/>
              <a:t>」と検索して出てきたサイトにアクセスする</a:t>
            </a:r>
            <a:endParaRPr kumimoji="1" lang="en-US" altLang="ja-JP" sz="24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0AC5F28-298C-8C43-87FB-A7199EF28F50}"/>
              </a:ext>
            </a:extLst>
          </p:cNvPr>
          <p:cNvSpPr/>
          <p:nvPr/>
        </p:nvSpPr>
        <p:spPr>
          <a:xfrm>
            <a:off x="323528" y="5517232"/>
            <a:ext cx="4425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https://colab.research.google.com/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DF97326-5664-8441-8366-8FF49D092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72816"/>
            <a:ext cx="7380312" cy="283715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F48F32B-17C7-AB43-B93E-89F22960734E}"/>
              </a:ext>
            </a:extLst>
          </p:cNvPr>
          <p:cNvSpPr/>
          <p:nvPr/>
        </p:nvSpPr>
        <p:spPr>
          <a:xfrm>
            <a:off x="323528" y="4941168"/>
            <a:ext cx="35092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/>
              <a:t>URL</a:t>
            </a:r>
            <a:r>
              <a:rPr lang="ja-JP" altLang="en-US" sz="2400"/>
              <a:t>に直接アクセスする</a:t>
            </a: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B3039822-21FC-C345-9998-E1F4DCCF6C70}"/>
              </a:ext>
            </a:extLst>
          </p:cNvPr>
          <p:cNvSpPr/>
          <p:nvPr/>
        </p:nvSpPr>
        <p:spPr>
          <a:xfrm>
            <a:off x="1619672" y="3284984"/>
            <a:ext cx="3744416" cy="5040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AFEA549-0191-1F43-B8EF-CC42EB2BC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19610" flipV="1">
            <a:off x="5423142" y="2754368"/>
            <a:ext cx="769966" cy="90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38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本講義の目的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C64273-E28B-F440-85A4-79B12FC99741}"/>
              </a:ext>
            </a:extLst>
          </p:cNvPr>
          <p:cNvSpPr txBox="1"/>
          <p:nvPr/>
        </p:nvSpPr>
        <p:spPr>
          <a:xfrm>
            <a:off x="1115616" y="1844824"/>
            <a:ext cx="7306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Python</a:t>
            </a:r>
            <a:r>
              <a:rPr kumimoji="1" lang="ja-JP" altLang="en-US" sz="2800"/>
              <a:t>の文法やライブラリの使い方を覚える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1390BCB-4F0C-8942-8136-8EBCB37FE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00808"/>
            <a:ext cx="864096" cy="86409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15616" y="292494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プログラムが組めるようになる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4A9EFAD-97EB-6B44-B1D1-6BAF1E0C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780928"/>
            <a:ext cx="864096" cy="86409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9D01566-5741-4D44-B872-65F9D6E2C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0" y="3933056"/>
            <a:ext cx="765944" cy="76594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D9F36FE-BF4D-874B-AAAA-885EDBF9B6BF}"/>
              </a:ext>
            </a:extLst>
          </p:cNvPr>
          <p:cNvSpPr txBox="1"/>
          <p:nvPr/>
        </p:nvSpPr>
        <p:spPr>
          <a:xfrm>
            <a:off x="1115616" y="4005064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「プログラマ的な感覚」を身につける</a:t>
            </a:r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663FF83-81B7-EB42-8F62-80167696F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Google Colab</a:t>
            </a:r>
            <a:r>
              <a:rPr lang="ja-JP" altLang="en-US"/>
              <a:t>へのログイン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C0450B-FCB8-6641-A00E-4B3FDEF8C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12776"/>
            <a:ext cx="8964488" cy="940827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1CAE543F-40A7-E84F-B2B7-0840DA1668B6}"/>
              </a:ext>
            </a:extLst>
          </p:cNvPr>
          <p:cNvSpPr/>
          <p:nvPr/>
        </p:nvSpPr>
        <p:spPr>
          <a:xfrm>
            <a:off x="8100392" y="1412776"/>
            <a:ext cx="936104" cy="5040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9443A6C-F4A9-1047-99A5-617225AF2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63920">
            <a:off x="7470913" y="927244"/>
            <a:ext cx="625639" cy="73317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F26D7D9-4BAF-184E-BC72-15607FA2A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708920"/>
            <a:ext cx="3312368" cy="37661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609E30A-779E-BF48-B399-091F1F97E98C}"/>
              </a:ext>
            </a:extLst>
          </p:cNvPr>
          <p:cNvSpPr txBox="1"/>
          <p:nvPr/>
        </p:nvSpPr>
        <p:spPr>
          <a:xfrm>
            <a:off x="3851920" y="4077072"/>
            <a:ext cx="432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Keio</a:t>
            </a:r>
            <a:r>
              <a:rPr kumimoji="1" lang="ja-JP" altLang="en-US"/>
              <a:t>アカウント</a:t>
            </a:r>
            <a:r>
              <a:rPr kumimoji="1" lang="en-US" altLang="ja-JP"/>
              <a:t>(XXXXX@keio.jp)</a:t>
            </a:r>
            <a:r>
              <a:rPr kumimoji="1" lang="ja-JP" altLang="en-US"/>
              <a:t> を入力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C1659B5C-1DA1-DC47-BFCE-69FB39F798B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987824" y="4261738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C5416C3-5544-DB4E-8DC9-706CE1319924}"/>
              </a:ext>
            </a:extLst>
          </p:cNvPr>
          <p:cNvSpPr txBox="1"/>
          <p:nvPr/>
        </p:nvSpPr>
        <p:spPr>
          <a:xfrm>
            <a:off x="3923928" y="4869160"/>
            <a:ext cx="4452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Keio</a:t>
            </a:r>
            <a:r>
              <a:rPr kumimoji="1" lang="ja-JP" altLang="en-US"/>
              <a:t>アカウントの認証後、</a:t>
            </a:r>
            <a:r>
              <a:rPr kumimoji="1" lang="en-US" altLang="ja-JP"/>
              <a:t>Google Colab</a:t>
            </a:r>
            <a:r>
              <a:rPr kumimoji="1" lang="ja-JP" altLang="en-US"/>
              <a:t>に</a:t>
            </a:r>
            <a:endParaRPr kumimoji="1" lang="en-US" altLang="ja-JP"/>
          </a:p>
          <a:p>
            <a:r>
              <a:rPr lang="ja-JP" altLang="en-US"/>
              <a:t>リダイレクト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8298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4165699-C458-A947-AE7B-D785979100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新しいノートブックを開く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455DEC4-100B-EE45-AEB4-F2D75799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04" y="1700808"/>
            <a:ext cx="5689600" cy="1993900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5EEBF08C-BF9D-464A-AC9F-09DC7D1BA93A}"/>
              </a:ext>
            </a:extLst>
          </p:cNvPr>
          <p:cNvSpPr/>
          <p:nvPr/>
        </p:nvSpPr>
        <p:spPr>
          <a:xfrm>
            <a:off x="1799184" y="2060848"/>
            <a:ext cx="936104" cy="360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1427CA4-E75C-8C43-B050-885E9888B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63920">
            <a:off x="1062201" y="1503309"/>
            <a:ext cx="625639" cy="73317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5DC3A4E-FC88-764D-AD68-250A4ECC33FA}"/>
              </a:ext>
            </a:extLst>
          </p:cNvPr>
          <p:cNvSpPr txBox="1"/>
          <p:nvPr/>
        </p:nvSpPr>
        <p:spPr>
          <a:xfrm>
            <a:off x="251520" y="908720"/>
            <a:ext cx="8005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ログイン後、「ファイル」から「</a:t>
            </a:r>
            <a:r>
              <a:rPr kumimoji="1" lang="en-US" altLang="ja-JP"/>
              <a:t>Python 3 </a:t>
            </a:r>
            <a:r>
              <a:rPr kumimoji="1" lang="ja-JP" altLang="en-US"/>
              <a:t>の新しいノートブック」を選ぶ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4274D33-0947-4447-9128-1FA08004D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365104"/>
            <a:ext cx="2506579" cy="234888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1029A7-C9AE-B54A-AA8F-82F8FA7B016B}"/>
              </a:ext>
            </a:extLst>
          </p:cNvPr>
          <p:cNvSpPr txBox="1"/>
          <p:nvPr/>
        </p:nvSpPr>
        <p:spPr>
          <a:xfrm>
            <a:off x="179512" y="3861048"/>
            <a:ext cx="872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「新機能をお試しください」というダイアログが出たら「今すぐ試す」をクリック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50603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313D008-DB69-CD48-BAAF-45F8A645A9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kumimoji="1" lang="en-US" altLang="ja-JP"/>
              <a:t>Jupyter Notebook</a:t>
            </a:r>
            <a:r>
              <a:rPr kumimoji="1" lang="ja-JP" altLang="en-US"/>
              <a:t>の操作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EB46C88-5B52-9041-86B4-15238608F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72816"/>
            <a:ext cx="8028384" cy="2062628"/>
          </a:xfrm>
          <a:prstGeom prst="rect">
            <a:avLst/>
          </a:prstGeom>
        </p:spPr>
      </p:pic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244546CF-7CD0-5546-A663-3F31A8FEAA84}"/>
              </a:ext>
            </a:extLst>
          </p:cNvPr>
          <p:cNvCxnSpPr>
            <a:cxnSpLocks/>
          </p:cNvCxnSpPr>
          <p:nvPr/>
        </p:nvCxnSpPr>
        <p:spPr>
          <a:xfrm flipV="1">
            <a:off x="4644008" y="3212976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1A13421-327D-3F4E-BF41-7BE65B913D52}"/>
              </a:ext>
            </a:extLst>
          </p:cNvPr>
          <p:cNvSpPr txBox="1"/>
          <p:nvPr/>
        </p:nvSpPr>
        <p:spPr>
          <a:xfrm>
            <a:off x="4283968" y="41490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セル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224DE083-2027-5E40-A467-838D368848BC}"/>
              </a:ext>
            </a:extLst>
          </p:cNvPr>
          <p:cNvCxnSpPr>
            <a:cxnSpLocks/>
          </p:cNvCxnSpPr>
          <p:nvPr/>
        </p:nvCxnSpPr>
        <p:spPr>
          <a:xfrm flipV="1">
            <a:off x="899592" y="3356992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B7E77C9-9B8F-C84C-8CC8-735EC2209E6C}"/>
              </a:ext>
            </a:extLst>
          </p:cNvPr>
          <p:cNvSpPr txBox="1"/>
          <p:nvPr/>
        </p:nvSpPr>
        <p:spPr>
          <a:xfrm>
            <a:off x="539552" y="429309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再生ボタン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02EFCF-8410-1F45-88D6-BA90AF64978F}"/>
              </a:ext>
            </a:extLst>
          </p:cNvPr>
          <p:cNvSpPr txBox="1"/>
          <p:nvPr/>
        </p:nvSpPr>
        <p:spPr>
          <a:xfrm>
            <a:off x="1187624" y="112474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ファイル名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6DE45545-F1F8-C043-8C88-E25FD9D433CA}"/>
              </a:ext>
            </a:extLst>
          </p:cNvPr>
          <p:cNvCxnSpPr>
            <a:cxnSpLocks/>
          </p:cNvCxnSpPr>
          <p:nvPr/>
        </p:nvCxnSpPr>
        <p:spPr>
          <a:xfrm>
            <a:off x="1835696" y="1484784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9268115-71EB-9941-B6FA-7B7BCCAFB189}"/>
              </a:ext>
            </a:extLst>
          </p:cNvPr>
          <p:cNvSpPr txBox="1"/>
          <p:nvPr/>
        </p:nvSpPr>
        <p:spPr>
          <a:xfrm>
            <a:off x="283882" y="4797152"/>
            <a:ext cx="886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セルにプログラムを入力し、再生ボタンもしくは「シフト</a:t>
            </a:r>
            <a:r>
              <a:rPr kumimoji="1" lang="en-US" altLang="ja-JP"/>
              <a:t>+</a:t>
            </a:r>
            <a:r>
              <a:rPr kumimoji="1" lang="ja-JP" altLang="en-US"/>
              <a:t>エンター」で実行できる</a:t>
            </a:r>
          </a:p>
        </p:txBody>
      </p:sp>
    </p:spTree>
    <p:extLst>
      <p:ext uri="{BB962C8B-B14F-4D97-AF65-F5344CB8AC3E}">
        <p14:creationId xmlns:p14="http://schemas.microsoft.com/office/powerpoint/2010/main" val="2570544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96969BB-9E32-8E4B-9891-5421CE7A57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Hello World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32E08D1-8BB3-1346-A90A-995897C6537D}"/>
              </a:ext>
            </a:extLst>
          </p:cNvPr>
          <p:cNvSpPr txBox="1"/>
          <p:nvPr/>
        </p:nvSpPr>
        <p:spPr>
          <a:xfrm>
            <a:off x="323528" y="1124745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一番目のセルに「</a:t>
            </a:r>
            <a:r>
              <a:rPr kumimoji="1" lang="en-US" altLang="ja-JP" sz="2400"/>
              <a:t>print("Hello World!")</a:t>
            </a:r>
            <a:r>
              <a:rPr kumimoji="1" lang="ja-JP" altLang="en-US" sz="2400"/>
              <a:t>」と入力して実行せよ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7400EFD-D172-5544-8573-DBF4C11417E0}"/>
              </a:ext>
            </a:extLst>
          </p:cNvPr>
          <p:cNvSpPr txBox="1"/>
          <p:nvPr/>
        </p:nvSpPr>
        <p:spPr>
          <a:xfrm>
            <a:off x="467544" y="1988840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再生ボタンを押した場合：</a:t>
            </a:r>
            <a:endParaRPr kumimoji="1" lang="en-US" altLang="ja-JP"/>
          </a:p>
          <a:p>
            <a:r>
              <a:rPr kumimoji="1" lang="ja-JP" altLang="en-US"/>
              <a:t>　そのセルが実行され、結果が表示される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8429E81-240E-9D4E-AD65-063B1EF74699}"/>
              </a:ext>
            </a:extLst>
          </p:cNvPr>
          <p:cNvSpPr txBox="1"/>
          <p:nvPr/>
        </p:nvSpPr>
        <p:spPr>
          <a:xfrm>
            <a:off x="395536" y="2924944"/>
            <a:ext cx="8494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セル内でシフト＋エンターを押した場合：</a:t>
            </a:r>
            <a:endParaRPr kumimoji="1" lang="en-US" altLang="ja-JP"/>
          </a:p>
          <a:p>
            <a:r>
              <a:rPr lang="ja-JP" altLang="en-US"/>
              <a:t>　</a:t>
            </a:r>
            <a:r>
              <a:rPr kumimoji="1" lang="ja-JP" altLang="en-US"/>
              <a:t>そのセルが実行され、結果が表示される上に、カーソルが次のセルに移動する</a:t>
            </a:r>
            <a:endParaRPr kumimoji="1" lang="en-US" altLang="ja-JP"/>
          </a:p>
          <a:p>
            <a:r>
              <a:rPr lang="ja-JP" altLang="en-US"/>
              <a:t>　</a:t>
            </a:r>
            <a:r>
              <a:rPr lang="en-US" altLang="ja-JP"/>
              <a:t>(</a:t>
            </a:r>
            <a:r>
              <a:rPr lang="ja-JP" altLang="en-US"/>
              <a:t>次にセルがなければ作成される</a:t>
            </a:r>
            <a:r>
              <a:rPr lang="en-US" altLang="ja-JP"/>
              <a:t>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7083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E157504-DB1C-0847-B4F2-FAF10905E3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524202E-7F22-8747-8025-6BEC77A984F0}"/>
              </a:ext>
            </a:extLst>
          </p:cNvPr>
          <p:cNvSpPr txBox="1"/>
          <p:nvPr/>
        </p:nvSpPr>
        <p:spPr>
          <a:xfrm>
            <a:off x="323528" y="1124745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二番目のセルに「</a:t>
            </a:r>
            <a:r>
              <a:rPr kumimoji="1" lang="en-US" altLang="ja-JP" sz="2400">
                <a:solidFill>
                  <a:srgbClr val="FF0000"/>
                </a:solidFill>
              </a:rPr>
              <a:t>plint</a:t>
            </a:r>
            <a:r>
              <a:rPr kumimoji="1" lang="en-US" altLang="ja-JP" sz="2400"/>
              <a:t>("Hello World!")</a:t>
            </a:r>
            <a:r>
              <a:rPr kumimoji="1" lang="ja-JP" altLang="en-US" sz="2400"/>
              <a:t>」と入力して実行せよ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5BB9895-E090-BE4D-B73B-669F5970A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72816"/>
            <a:ext cx="6172200" cy="27051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B3AD56-A6C5-6443-BD59-8F32438A0927}"/>
              </a:ext>
            </a:extLst>
          </p:cNvPr>
          <p:cNvSpPr txBox="1"/>
          <p:nvPr/>
        </p:nvSpPr>
        <p:spPr>
          <a:xfrm>
            <a:off x="395536" y="4725144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「</a:t>
            </a:r>
            <a:r>
              <a:rPr lang="en-US" altLang="ja-JP"/>
              <a:t>`plint`</a:t>
            </a:r>
            <a:r>
              <a:rPr lang="ja-JP" altLang="en-US"/>
              <a:t>という名前は知らない」というエラー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EED8AC-9165-F442-8024-DB3585E530FC}"/>
              </a:ext>
            </a:extLst>
          </p:cNvPr>
          <p:cNvSpPr txBox="1"/>
          <p:nvPr/>
        </p:nvSpPr>
        <p:spPr>
          <a:xfrm>
            <a:off x="395536" y="5301208"/>
            <a:ext cx="826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入力ミスなどでエラーが出た場合、エラーメッセージを見ながら修正すること</a:t>
            </a:r>
          </a:p>
        </p:txBody>
      </p:sp>
    </p:spTree>
    <p:extLst>
      <p:ext uri="{BB962C8B-B14F-4D97-AF65-F5344CB8AC3E}">
        <p14:creationId xmlns:p14="http://schemas.microsoft.com/office/powerpoint/2010/main" val="341972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1A15C93-6F37-0440-B266-98DD49B603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セルの移動、削除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8C02B6C-14A1-9C40-8FB2-6338B18D6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276872"/>
            <a:ext cx="8835330" cy="1478768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898FEA81-F5DE-A945-802A-AE3485E3F0B3}"/>
              </a:ext>
            </a:extLst>
          </p:cNvPr>
          <p:cNvSpPr/>
          <p:nvPr/>
        </p:nvSpPr>
        <p:spPr>
          <a:xfrm>
            <a:off x="6263680" y="2348878"/>
            <a:ext cx="2556792" cy="3600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568A45E-B014-754A-8EDD-88E3460CA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63920">
            <a:off x="5526697" y="1791340"/>
            <a:ext cx="625639" cy="73317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ECBD96-FBC3-EA48-BB0E-1E9958D96A8F}"/>
              </a:ext>
            </a:extLst>
          </p:cNvPr>
          <p:cNvSpPr txBox="1"/>
          <p:nvPr/>
        </p:nvSpPr>
        <p:spPr>
          <a:xfrm>
            <a:off x="539552" y="1052736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右上のメニューから、セルの移動や削除ができる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AF79BEE-2130-194D-8BFB-390C1D6D577D}"/>
              </a:ext>
            </a:extLst>
          </p:cNvPr>
          <p:cNvSpPr txBox="1"/>
          <p:nvPr/>
        </p:nvSpPr>
        <p:spPr>
          <a:xfrm>
            <a:off x="163934" y="4725144"/>
            <a:ext cx="895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マウスで範囲指定して、</a:t>
            </a:r>
            <a:r>
              <a:rPr kumimoji="1" lang="en-US" altLang="ja-JP" sz="2400"/>
              <a:t>delete</a:t>
            </a:r>
            <a:r>
              <a:rPr kumimoji="1" lang="ja-JP" altLang="en-US" sz="2400"/>
              <a:t>キーで一度に消すこともできる</a:t>
            </a:r>
          </a:p>
        </p:txBody>
      </p:sp>
    </p:spTree>
    <p:extLst>
      <p:ext uri="{BB962C8B-B14F-4D97-AF65-F5344CB8AC3E}">
        <p14:creationId xmlns:p14="http://schemas.microsoft.com/office/powerpoint/2010/main" val="728194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77042B8-FF9E-2541-A465-99F53F26F6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ファイルに名前をつけて保存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16A5A0D-F220-3749-87FE-485DCE58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6273800" cy="1739900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16DC2634-3FFB-AA43-9EF9-9869D2256C79}"/>
              </a:ext>
            </a:extLst>
          </p:cNvPr>
          <p:cNvSpPr/>
          <p:nvPr/>
        </p:nvSpPr>
        <p:spPr>
          <a:xfrm>
            <a:off x="1871194" y="2258244"/>
            <a:ext cx="1908718" cy="3219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66B291-018E-4B4E-A96F-232B0F47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63920">
            <a:off x="1150246" y="1690953"/>
            <a:ext cx="559376" cy="73317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1DA02DB-5486-9343-8DD1-22407414DD71}"/>
              </a:ext>
            </a:extLst>
          </p:cNvPr>
          <p:cNvSpPr txBox="1"/>
          <p:nvPr/>
        </p:nvSpPr>
        <p:spPr>
          <a:xfrm>
            <a:off x="539552" y="1196752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ここをクリックして修正することでファイル名を変更できる</a:t>
            </a:r>
            <a:endParaRPr kumimoji="1" lang="en-US" altLang="ja-JP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7174FA3-993B-914A-8882-1C398F36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4509120"/>
            <a:ext cx="5600700" cy="1473200"/>
          </a:xfrm>
          <a:prstGeom prst="rect">
            <a:avLst/>
          </a:prstGeom>
        </p:spPr>
      </p:pic>
      <p:sp>
        <p:nvSpPr>
          <p:cNvPr id="8" name="右矢印 7">
            <a:extLst>
              <a:ext uri="{FF2B5EF4-FFF2-40B4-BE49-F238E27FC236}">
                <a16:creationId xmlns:a16="http://schemas.microsoft.com/office/drawing/2014/main" id="{4EC017B8-9F75-1F45-973A-2645C69C1461}"/>
              </a:ext>
            </a:extLst>
          </p:cNvPr>
          <p:cNvSpPr/>
          <p:nvPr/>
        </p:nvSpPr>
        <p:spPr>
          <a:xfrm rot="5400000">
            <a:off x="3912175" y="3944809"/>
            <a:ext cx="409228" cy="3857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560D8C0-1D75-F149-A62A-17CE70A81079}"/>
              </a:ext>
            </a:extLst>
          </p:cNvPr>
          <p:cNvSpPr txBox="1"/>
          <p:nvPr/>
        </p:nvSpPr>
        <p:spPr>
          <a:xfrm>
            <a:off x="611560" y="6165304"/>
            <a:ext cx="433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ファイルは</a:t>
            </a:r>
            <a:r>
              <a:rPr kumimoji="1" lang="en-US" altLang="ja-JP"/>
              <a:t>Google</a:t>
            </a:r>
            <a:r>
              <a:rPr kumimoji="1" lang="ja-JP" altLang="en-US"/>
              <a:t>ドライブに保存される</a:t>
            </a:r>
          </a:p>
        </p:txBody>
      </p:sp>
    </p:spTree>
    <p:extLst>
      <p:ext uri="{BB962C8B-B14F-4D97-AF65-F5344CB8AC3E}">
        <p14:creationId xmlns:p14="http://schemas.microsoft.com/office/powerpoint/2010/main" val="4141011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206590E-4638-1841-93E4-10AA5E2E03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lang="en-US" altLang="ja-JP"/>
              <a:t>2-1</a:t>
            </a:r>
            <a:r>
              <a:rPr lang="ja-JP" altLang="en-US"/>
              <a:t>：描画プログラム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17B8CD4-6FC0-994F-A79D-4513E7923320}"/>
              </a:ext>
            </a:extLst>
          </p:cNvPr>
          <p:cNvSpPr txBox="1"/>
          <p:nvPr/>
        </p:nvSpPr>
        <p:spPr>
          <a:xfrm>
            <a:off x="323528" y="1422092"/>
            <a:ext cx="5208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課題</a:t>
            </a:r>
            <a:r>
              <a:rPr kumimoji="1" lang="en-US" altLang="ja-JP" sz="2400" dirty="0"/>
              <a:t>2-1</a:t>
            </a:r>
            <a:r>
              <a:rPr kumimoji="1" lang="ja-JP" altLang="en-US" sz="2400" dirty="0"/>
              <a:t>を実行し、画像を表示せよ。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E63F145-05FF-C849-9B7E-8CD509AEBE06}"/>
              </a:ext>
            </a:extLst>
          </p:cNvPr>
          <p:cNvSpPr txBox="1"/>
          <p:nvPr/>
        </p:nvSpPr>
        <p:spPr>
          <a:xfrm>
            <a:off x="323528" y="3284984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Word</a:t>
            </a:r>
            <a:r>
              <a:rPr kumimoji="1" lang="ja-JP" altLang="en-US" sz="2400" dirty="0"/>
              <a:t>を起動し、レポートの体裁を整えてから</a:t>
            </a:r>
            <a:r>
              <a:rPr lang="ja-JP" altLang="en-US" sz="2400" dirty="0"/>
              <a:t>「課題</a:t>
            </a:r>
            <a:r>
              <a:rPr lang="en-US" altLang="ja-JP" sz="2400" dirty="0"/>
              <a:t>2</a:t>
            </a:r>
            <a:r>
              <a:rPr lang="ja-JP" altLang="en-US" sz="2400" dirty="0"/>
              <a:t>」の場所に表示された画像をドラッグ＆ドロップで挿入せよ。</a:t>
            </a:r>
            <a:endParaRPr lang="en-US" altLang="ja-JP" sz="2400" dirty="0"/>
          </a:p>
          <a:p>
            <a:r>
              <a:rPr lang="ja-JP" altLang="en-US" sz="2400" dirty="0"/>
              <a:t>以下同様。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667447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A2EC42A-B7BC-0644-B850-5B3E0FF1A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  <a:r>
              <a:rPr kumimoji="1" lang="en-US" altLang="ja-JP" dirty="0"/>
              <a:t>2-2:</a:t>
            </a:r>
            <a:r>
              <a:rPr kumimoji="1" lang="ja-JP" altLang="en-US" dirty="0"/>
              <a:t>五芒星の描画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C217177-B129-AA44-9511-3EED9B98A927}"/>
              </a:ext>
            </a:extLst>
          </p:cNvPr>
          <p:cNvSpPr txBox="1"/>
          <p:nvPr/>
        </p:nvSpPr>
        <p:spPr>
          <a:xfrm>
            <a:off x="323528" y="1268760"/>
            <a:ext cx="5516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課題</a:t>
            </a:r>
            <a:r>
              <a:rPr kumimoji="1" lang="en-US" altLang="ja-JP" sz="2400" dirty="0"/>
              <a:t>2-2</a:t>
            </a:r>
            <a:r>
              <a:rPr kumimoji="1" lang="ja-JP" altLang="en-US" sz="2400" dirty="0"/>
              <a:t>を実行し、</a:t>
            </a:r>
            <a:r>
              <a:rPr lang="ja-JP" altLang="en-US" sz="2400" dirty="0"/>
              <a:t>五芒星</a:t>
            </a:r>
            <a:r>
              <a:rPr kumimoji="1" lang="ja-JP" altLang="en-US" sz="2400" dirty="0"/>
              <a:t>を表示せよ。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63FCF1-BE57-0F4F-AD6F-A1F3AD2128DF}"/>
              </a:ext>
            </a:extLst>
          </p:cNvPr>
          <p:cNvSpPr txBox="1"/>
          <p:nvPr/>
        </p:nvSpPr>
        <p:spPr>
          <a:xfrm>
            <a:off x="827584" y="5157192"/>
            <a:ext cx="6647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セルの内容は後から修正することができる</a:t>
            </a:r>
            <a:endParaRPr lang="en-US" altLang="ja-JP" sz="2400" dirty="0"/>
          </a:p>
          <a:p>
            <a:r>
              <a:rPr kumimoji="1" lang="ja-JP" altLang="en-US" sz="2400" dirty="0"/>
              <a:t>修正した内容は「実行</a:t>
            </a:r>
            <a:r>
              <a:rPr lang="ja-JP" altLang="en-US" sz="2400" dirty="0"/>
              <a:t>」しないと更新されない</a:t>
            </a:r>
            <a:endParaRPr kumimoji="1" lang="en-US" altLang="ja-JP" sz="2400" dirty="0"/>
          </a:p>
        </p:txBody>
      </p:sp>
      <p:pic>
        <p:nvPicPr>
          <p:cNvPr id="1026" name="Picture 2" descr="äºèæã®ãã¼ã¯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07925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296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2-2:N</a:t>
            </a:r>
            <a:r>
              <a:rPr lang="ja-JP" altLang="en-US" dirty="0"/>
              <a:t>芒星の描画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C217177-B129-AA44-9511-3EED9B98A927}"/>
              </a:ext>
            </a:extLst>
          </p:cNvPr>
          <p:cNvSpPr txBox="1"/>
          <p:nvPr/>
        </p:nvSpPr>
        <p:spPr>
          <a:xfrm>
            <a:off x="323528" y="1268760"/>
            <a:ext cx="5516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課題</a:t>
            </a:r>
            <a:r>
              <a:rPr kumimoji="1" lang="en-US" altLang="ja-JP" sz="2400" dirty="0"/>
              <a:t>2-3</a:t>
            </a:r>
            <a:r>
              <a:rPr kumimoji="1" lang="ja-JP" altLang="en-US" sz="2400" dirty="0"/>
              <a:t>を実行し、</a:t>
            </a:r>
            <a:r>
              <a:rPr lang="en-US" altLang="ja-JP" sz="2400" dirty="0"/>
              <a:t>N</a:t>
            </a:r>
            <a:r>
              <a:rPr lang="ja-JP" altLang="en-US" sz="2400" dirty="0"/>
              <a:t>芒星</a:t>
            </a:r>
            <a:r>
              <a:rPr kumimoji="1" lang="ja-JP" altLang="en-US" sz="2400" dirty="0"/>
              <a:t>を表示せよ。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63FCF1-BE57-0F4F-AD6F-A1F3AD2128DF}"/>
              </a:ext>
            </a:extLst>
          </p:cNvPr>
          <p:cNvSpPr txBox="1"/>
          <p:nvPr/>
        </p:nvSpPr>
        <p:spPr>
          <a:xfrm>
            <a:off x="1043608" y="2708920"/>
            <a:ext cx="7503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N</a:t>
            </a:r>
            <a:r>
              <a:rPr kumimoji="1" lang="ja-JP" altLang="en-US" sz="2400" dirty="0"/>
              <a:t>が偶数の時にうまくいかない理由はなぜか考察せよ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547128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14EEEC-1D33-194B-ACE9-C75612EA6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「プログラマな的感覚」とは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7F469F1-3E70-184C-81CF-B7C7966A6A21}"/>
              </a:ext>
            </a:extLst>
          </p:cNvPr>
          <p:cNvSpPr txBox="1"/>
          <p:nvPr/>
        </p:nvSpPr>
        <p:spPr>
          <a:xfrm>
            <a:off x="1331640" y="2852936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タスクを見て実現コストを見積もれること</a:t>
            </a:r>
            <a:endParaRPr kumimoji="1" lang="ja-JP" altLang="en-US" sz="28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B91C9AD-2E90-2740-8119-C076AD11B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6792"/>
            <a:ext cx="864096" cy="86409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7B85584-17B1-4F4C-9444-DCEE28FA0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04" y="2708920"/>
            <a:ext cx="765944" cy="76594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92F94DD-6A75-354C-BDAB-E14199D1C630}"/>
              </a:ext>
            </a:extLst>
          </p:cNvPr>
          <p:cNvSpPr txBox="1"/>
          <p:nvPr/>
        </p:nvSpPr>
        <p:spPr>
          <a:xfrm>
            <a:off x="1331640" y="1700808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タスク実現のための方法を知っていること</a:t>
            </a:r>
            <a:endParaRPr kumimoji="1" lang="ja-JP" altLang="en-US" sz="28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865A51-33B2-3C49-8DCF-151BD1873D8A}"/>
              </a:ext>
            </a:extLst>
          </p:cNvPr>
          <p:cNvSpPr txBox="1"/>
          <p:nvPr/>
        </p:nvSpPr>
        <p:spPr>
          <a:xfrm>
            <a:off x="323528" y="4077072"/>
            <a:ext cx="7848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「このくらいのコードを書いたら</a:t>
            </a:r>
            <a:r>
              <a:rPr kumimoji="1" lang="ja-JP" altLang="en-US" sz="2800"/>
              <a:t>このくらいのことができるはず」という感覚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33AA287-F10D-7546-A5D6-8518EF5C7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4653136"/>
            <a:ext cx="1651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74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92AE63C-BC56-4615-9625-D22F53E9B6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発展課題</a:t>
            </a:r>
            <a:r>
              <a:rPr lang="en-US" altLang="ja-JP" dirty="0"/>
              <a:t>: </a:t>
            </a:r>
            <a:r>
              <a:rPr lang="ja-JP" altLang="en-US" dirty="0"/>
              <a:t>六芒星の描画</a:t>
            </a:r>
          </a:p>
          <a:p>
            <a:endParaRPr kumimoji="1" lang="ja-JP" altLang="en-US" dirty="0"/>
          </a:p>
        </p:txBody>
      </p:sp>
      <p:pic>
        <p:nvPicPr>
          <p:cNvPr id="1026" name="Picture 2" descr="六芒星のマーク">
            <a:extLst>
              <a:ext uri="{FF2B5EF4-FFF2-40B4-BE49-F238E27FC236}">
                <a16:creationId xmlns:a16="http://schemas.microsoft.com/office/drawing/2014/main" id="{04492B51-C95D-4925-BAA8-C9A20CC29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204864"/>
            <a:ext cx="2945482" cy="294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417EA-8A1A-4E43-BEF2-3328FBE1541A}"/>
              </a:ext>
            </a:extLst>
          </p:cNvPr>
          <p:cNvSpPr txBox="1"/>
          <p:nvPr/>
        </p:nvSpPr>
        <p:spPr>
          <a:xfrm>
            <a:off x="323528" y="1268760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六</a:t>
            </a:r>
            <a:r>
              <a:rPr lang="ja-JP" altLang="en-US" sz="2400" dirty="0"/>
              <a:t>芒星</a:t>
            </a:r>
            <a:r>
              <a:rPr kumimoji="1" lang="ja-JP" altLang="en-US" sz="2400" dirty="0"/>
              <a:t>を</a:t>
            </a:r>
            <a:r>
              <a:rPr lang="ja-JP" altLang="en-US" sz="2400" dirty="0"/>
              <a:t>描画するプログラムを作り、</a:t>
            </a:r>
            <a:r>
              <a:rPr kumimoji="1" lang="ja-JP" altLang="en-US" sz="2400" dirty="0"/>
              <a:t>表示せよ。</a:t>
            </a:r>
          </a:p>
        </p:txBody>
      </p:sp>
    </p:spTree>
    <p:extLst>
      <p:ext uri="{BB962C8B-B14F-4D97-AF65-F5344CB8AC3E}">
        <p14:creationId xmlns:p14="http://schemas.microsoft.com/office/powerpoint/2010/main" val="3590723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DD34A8-DD40-6E4B-BDA8-4E053C3BD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例</a:t>
            </a:r>
            <a:r>
              <a:rPr lang="ja-JP" altLang="en-US"/>
              <a:t>１：画像処理</a:t>
            </a:r>
            <a:endParaRPr kumimoji="1" lang="en-US" altLang="ja-JP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7CF1118-DE14-A940-BDF8-B514FAEF90E9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卒論の実験で撮影した</a:t>
            </a:r>
            <a:r>
              <a:rPr lang="en-US" altLang="ja-JP" sz="2800"/>
              <a:t>png</a:t>
            </a:r>
            <a:r>
              <a:rPr kumimoji="1" lang="ja-JP" altLang="en-US" sz="2800"/>
              <a:t>画像</a:t>
            </a:r>
            <a:r>
              <a:rPr kumimoji="1" lang="en-US" altLang="ja-JP" sz="2800"/>
              <a:t>100</a:t>
            </a:r>
            <a:r>
              <a:rPr kumimoji="1" lang="ja-JP" altLang="en-US" sz="2800"/>
              <a:t>枚を縦横ともに半分にリサイズしたい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D4D0D03-8246-DD45-A3C5-D2FE2588E91D}"/>
              </a:ext>
            </a:extLst>
          </p:cNvPr>
          <p:cNvSpPr txBox="1"/>
          <p:nvPr/>
        </p:nvSpPr>
        <p:spPr>
          <a:xfrm>
            <a:off x="323528" y="2852936"/>
            <a:ext cx="8568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もし</a:t>
            </a:r>
            <a:r>
              <a:rPr kumimoji="1" lang="en-US" altLang="ja-JP" sz="2800"/>
              <a:t>Windows</a:t>
            </a:r>
            <a:r>
              <a:rPr kumimoji="1" lang="ja-JP" altLang="en-US" sz="2800"/>
              <a:t>の「ペイント」を使うと、一枚一枚開いては「イメージのプロパティ」からサイズを指定して保存しなおす必要がある。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491AE26-BFC9-CE43-9B7A-0A3D60EC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4293096"/>
            <a:ext cx="2350120" cy="212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90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BEA2560-38BD-FD4B-81E1-62B21EDC34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例１：画像処理</a:t>
            </a:r>
            <a:endParaRPr lang="en-US" altLang="ja-JP"/>
          </a:p>
          <a:p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601975-8791-6E42-A546-2F1C19655A18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卒論の実験で撮影した</a:t>
            </a:r>
            <a:r>
              <a:rPr lang="en-US" altLang="ja-JP" sz="2800"/>
              <a:t>png</a:t>
            </a:r>
            <a:r>
              <a:rPr kumimoji="1" lang="ja-JP" altLang="en-US" sz="2800"/>
              <a:t>画像</a:t>
            </a:r>
            <a:r>
              <a:rPr kumimoji="1" lang="en-US" altLang="ja-JP" sz="2800"/>
              <a:t>100</a:t>
            </a:r>
            <a:r>
              <a:rPr kumimoji="1" lang="ja-JP" altLang="en-US" sz="2800"/>
              <a:t>枚を縦横ともに半分にリサイズしたい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D20AACF-5EF1-664C-B770-30A50242A504}"/>
              </a:ext>
            </a:extLst>
          </p:cNvPr>
          <p:cNvSpPr txBox="1"/>
          <p:nvPr/>
        </p:nvSpPr>
        <p:spPr>
          <a:xfrm>
            <a:off x="179512" y="2420888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Python</a:t>
            </a:r>
            <a:r>
              <a:rPr kumimoji="1" lang="ja-JP" altLang="en-US" sz="2800"/>
              <a:t>による解決例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1191736-4E57-D04F-8B85-F56A89D36E1D}"/>
              </a:ext>
            </a:extLst>
          </p:cNvPr>
          <p:cNvSpPr/>
          <p:nvPr/>
        </p:nvSpPr>
        <p:spPr>
          <a:xfrm>
            <a:off x="188392" y="2996952"/>
            <a:ext cx="8964488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glob</a:t>
            </a:r>
          </a:p>
          <a:p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PIL </a:t>
            </a:r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Image</a:t>
            </a:r>
          </a:p>
          <a:p>
            <a:b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file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16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glob.glob(</a:t>
            </a:r>
            <a:r>
              <a:rPr lang="en" altLang="ja-JP" sz="1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"*.png"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img = Image.open(</a:t>
            </a:r>
            <a:r>
              <a:rPr lang="en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file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(w, h) = img.size</a:t>
            </a:r>
          </a:p>
          <a:p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img.resize((w // </a:t>
            </a:r>
            <a:r>
              <a:rPr lang="en" altLang="ja-JP" sz="1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h // </a:t>
            </a:r>
            <a:r>
              <a:rPr lang="en" altLang="ja-JP" sz="1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 Image.LANCZOS).save(</a:t>
            </a:r>
            <a:r>
              <a:rPr lang="en" altLang="ja-JP" sz="1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"resized/"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+ </a:t>
            </a:r>
            <a:r>
              <a:rPr lang="en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file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28B4D8-3FD4-A240-BDF6-BD1121841CC1}"/>
              </a:ext>
            </a:extLst>
          </p:cNvPr>
          <p:cNvSpPr txBox="1"/>
          <p:nvPr/>
        </p:nvSpPr>
        <p:spPr>
          <a:xfrm>
            <a:off x="107504" y="5085184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ImageMagick</a:t>
            </a:r>
            <a:r>
              <a:rPr kumimoji="1" lang="ja-JP" altLang="en-US" sz="2800"/>
              <a:t>による解決例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5F87091-9153-AE4A-BCC2-010748D1627A}"/>
              </a:ext>
            </a:extLst>
          </p:cNvPr>
          <p:cNvSpPr/>
          <p:nvPr/>
        </p:nvSpPr>
        <p:spPr>
          <a:xfrm>
            <a:off x="179512" y="5661248"/>
            <a:ext cx="590465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mogrify -path resized -resize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% *.png</a:t>
            </a:r>
          </a:p>
        </p:txBody>
      </p:sp>
    </p:spTree>
    <p:extLst>
      <p:ext uri="{BB962C8B-B14F-4D97-AF65-F5344CB8AC3E}">
        <p14:creationId xmlns:p14="http://schemas.microsoft.com/office/powerpoint/2010/main" val="4234656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A35A650-0CC1-4B45-A432-C9B8DDF64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例</a:t>
            </a:r>
            <a:r>
              <a:rPr kumimoji="1" lang="en-US" altLang="ja-JP"/>
              <a:t>2</a:t>
            </a:r>
            <a:r>
              <a:rPr kumimoji="1" lang="ja-JP" altLang="en-US"/>
              <a:t>：ダイオードの特性調査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608899-C3FA-8D4E-B627-509E856D6FB5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パラメータを変えながら作成したダイオード特性のパラメータ依存性が知りたい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3A989D00-5622-1A4B-948F-C57C979159C8}"/>
              </a:ext>
            </a:extLst>
          </p:cNvPr>
          <p:cNvCxnSpPr/>
          <p:nvPr/>
        </p:nvCxnSpPr>
        <p:spPr>
          <a:xfrm flipV="1">
            <a:off x="469285" y="2852936"/>
            <a:ext cx="0" cy="2376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EB4F8B2-5D92-7B4B-B42C-0FFD9CE7BB8D}"/>
              </a:ext>
            </a:extLst>
          </p:cNvPr>
          <p:cNvCxnSpPr>
            <a:cxnSpLocks/>
          </p:cNvCxnSpPr>
          <p:nvPr/>
        </p:nvCxnSpPr>
        <p:spPr>
          <a:xfrm>
            <a:off x="181253" y="4869160"/>
            <a:ext cx="2664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1D50C60-998E-6A45-9BE3-CBC150775E4B}"/>
              </a:ext>
            </a:extLst>
          </p:cNvPr>
          <p:cNvSpPr txBox="1"/>
          <p:nvPr/>
        </p:nvSpPr>
        <p:spPr>
          <a:xfrm>
            <a:off x="2845549" y="46531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電圧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3242E00-B462-4F49-9249-A3E3C9AAEFA1}"/>
              </a:ext>
            </a:extLst>
          </p:cNvPr>
          <p:cNvSpPr txBox="1"/>
          <p:nvPr/>
        </p:nvSpPr>
        <p:spPr>
          <a:xfrm>
            <a:off x="109245" y="249289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</a:t>
            </a:r>
            <a:r>
              <a:rPr kumimoji="1" lang="ja-JP" altLang="en-US"/>
              <a:t>電流</a:t>
            </a:r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3F77FBEC-F8ED-914A-8703-FABA3DEB7758}"/>
              </a:ext>
            </a:extLst>
          </p:cNvPr>
          <p:cNvSpPr/>
          <p:nvPr/>
        </p:nvSpPr>
        <p:spPr>
          <a:xfrm>
            <a:off x="469285" y="2689778"/>
            <a:ext cx="1503680" cy="2179382"/>
          </a:xfrm>
          <a:custGeom>
            <a:avLst/>
            <a:gdLst>
              <a:gd name="connsiteX0" fmla="*/ 0 w 1503680"/>
              <a:gd name="connsiteY0" fmla="*/ 2174240 h 2179382"/>
              <a:gd name="connsiteX1" fmla="*/ 1168400 w 1503680"/>
              <a:gd name="connsiteY1" fmla="*/ 1838960 h 2179382"/>
              <a:gd name="connsiteX2" fmla="*/ 1503680 w 1503680"/>
              <a:gd name="connsiteY2" fmla="*/ 0 h 217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3680" h="2179382">
                <a:moveTo>
                  <a:pt x="0" y="2174240"/>
                </a:moveTo>
                <a:cubicBezTo>
                  <a:pt x="458893" y="2187786"/>
                  <a:pt x="917787" y="2201333"/>
                  <a:pt x="1168400" y="1838960"/>
                </a:cubicBezTo>
                <a:cubicBezTo>
                  <a:pt x="1419013" y="1476587"/>
                  <a:pt x="1461346" y="738293"/>
                  <a:pt x="150368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045A4F1-9076-4B49-9E56-8B89E62584E2}"/>
              </a:ext>
            </a:extLst>
          </p:cNvPr>
          <p:cNvCxnSpPr>
            <a:cxnSpLocks/>
          </p:cNvCxnSpPr>
          <p:nvPr/>
        </p:nvCxnSpPr>
        <p:spPr>
          <a:xfrm>
            <a:off x="1693421" y="3284984"/>
            <a:ext cx="0" cy="1728192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D3B6F47-F2D9-AD42-982E-80893CF63D59}"/>
              </a:ext>
            </a:extLst>
          </p:cNvPr>
          <p:cNvSpPr txBox="1"/>
          <p:nvPr/>
        </p:nvSpPr>
        <p:spPr>
          <a:xfrm>
            <a:off x="1045349" y="5085184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順方向電圧</a:t>
            </a:r>
            <a:r>
              <a:rPr kumimoji="1" lang="en-US" altLang="ja-JP"/>
              <a:t>Vf</a:t>
            </a:r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3AB91D92-C821-E14A-B569-C68D2C8E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780928"/>
            <a:ext cx="1199226" cy="107049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B8596F4-F1C5-7348-9B87-0F0E1BB4B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780928"/>
            <a:ext cx="1199226" cy="1070496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6B0E66C4-E089-9144-9431-C17EDFCB0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798" y="4302720"/>
            <a:ext cx="1199226" cy="1070496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947BA71D-DC81-0249-97D8-E076E94D2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4293096"/>
            <a:ext cx="1199226" cy="1070496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3D24195-FC28-F341-989D-2695A966C12E}"/>
              </a:ext>
            </a:extLst>
          </p:cNvPr>
          <p:cNvSpPr txBox="1"/>
          <p:nvPr/>
        </p:nvSpPr>
        <p:spPr>
          <a:xfrm>
            <a:off x="3635896" y="242088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0.1</a:t>
            </a:r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8B81C0F-AD17-C54C-BA76-5B58A7E85D53}"/>
              </a:ext>
            </a:extLst>
          </p:cNvPr>
          <p:cNvSpPr txBox="1"/>
          <p:nvPr/>
        </p:nvSpPr>
        <p:spPr>
          <a:xfrm>
            <a:off x="5148064" y="242088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0.2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0BDC966-2597-FF4E-A119-5C5DDCC8EE83}"/>
              </a:ext>
            </a:extLst>
          </p:cNvPr>
          <p:cNvSpPr txBox="1"/>
          <p:nvPr/>
        </p:nvSpPr>
        <p:spPr>
          <a:xfrm>
            <a:off x="3635896" y="393305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0.3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7E273B4-54AF-E84D-8249-DF4848CDF17B}"/>
              </a:ext>
            </a:extLst>
          </p:cNvPr>
          <p:cNvSpPr txBox="1"/>
          <p:nvPr/>
        </p:nvSpPr>
        <p:spPr>
          <a:xfrm>
            <a:off x="5220072" y="386104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0.4</a:t>
            </a:r>
            <a:endParaRPr kumimoji="1" lang="ja-JP" altLang="en-US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D9E4F603-BE41-1342-B9BA-83F7C9DC0D3F}"/>
              </a:ext>
            </a:extLst>
          </p:cNvPr>
          <p:cNvCxnSpPr>
            <a:cxnSpLocks/>
          </p:cNvCxnSpPr>
          <p:nvPr/>
        </p:nvCxnSpPr>
        <p:spPr>
          <a:xfrm>
            <a:off x="6696617" y="4797152"/>
            <a:ext cx="19807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C8482D2B-0787-094E-9271-DE9B18EBD85D}"/>
              </a:ext>
            </a:extLst>
          </p:cNvPr>
          <p:cNvCxnSpPr/>
          <p:nvPr/>
        </p:nvCxnSpPr>
        <p:spPr>
          <a:xfrm flipV="1">
            <a:off x="6949153" y="2852936"/>
            <a:ext cx="0" cy="2376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4AACF85-1C48-BF4F-B7FC-EA73CE555325}"/>
              </a:ext>
            </a:extLst>
          </p:cNvPr>
          <p:cNvSpPr txBox="1"/>
          <p:nvPr/>
        </p:nvSpPr>
        <p:spPr>
          <a:xfrm>
            <a:off x="8617918" y="458112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a</a:t>
            </a:r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C13494B-1D32-BA42-8CB9-C753EE9EA51D}"/>
              </a:ext>
            </a:extLst>
          </p:cNvPr>
          <p:cNvSpPr txBox="1"/>
          <p:nvPr/>
        </p:nvSpPr>
        <p:spPr>
          <a:xfrm>
            <a:off x="6733129" y="2492896"/>
            <a:ext cx="41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Vf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33CE7CA-1ED8-6C45-A38E-2C91387C753F}"/>
              </a:ext>
            </a:extLst>
          </p:cNvPr>
          <p:cNvSpPr txBox="1"/>
          <p:nvPr/>
        </p:nvSpPr>
        <p:spPr>
          <a:xfrm>
            <a:off x="109245" y="486916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O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4527EF6-96DC-314B-AD60-62BF8459D0AA}"/>
              </a:ext>
            </a:extLst>
          </p:cNvPr>
          <p:cNvSpPr txBox="1"/>
          <p:nvPr/>
        </p:nvSpPr>
        <p:spPr>
          <a:xfrm>
            <a:off x="6589113" y="472514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O</a:t>
            </a:r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04532A53-A8DF-394F-B1DA-F3A7F9C3BD07}"/>
              </a:ext>
            </a:extLst>
          </p:cNvPr>
          <p:cNvSpPr/>
          <p:nvPr/>
        </p:nvSpPr>
        <p:spPr>
          <a:xfrm>
            <a:off x="7093169" y="422108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C48C8D68-F389-314F-BCD5-C857077B43F3}"/>
              </a:ext>
            </a:extLst>
          </p:cNvPr>
          <p:cNvSpPr/>
          <p:nvPr/>
        </p:nvSpPr>
        <p:spPr>
          <a:xfrm>
            <a:off x="7309193" y="400506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7E8E74D-969E-F84F-BC37-998DD86DEA70}"/>
              </a:ext>
            </a:extLst>
          </p:cNvPr>
          <p:cNvSpPr/>
          <p:nvPr/>
        </p:nvSpPr>
        <p:spPr>
          <a:xfrm>
            <a:off x="7597225" y="386104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761919A9-1108-E540-A2C5-72FE79A03F5F}"/>
              </a:ext>
            </a:extLst>
          </p:cNvPr>
          <p:cNvSpPr/>
          <p:nvPr/>
        </p:nvSpPr>
        <p:spPr>
          <a:xfrm>
            <a:off x="7885257" y="328498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96F773E7-7540-BD44-B198-8F2D76485542}"/>
              </a:ext>
            </a:extLst>
          </p:cNvPr>
          <p:cNvSpPr/>
          <p:nvPr/>
        </p:nvSpPr>
        <p:spPr>
          <a:xfrm>
            <a:off x="8173289" y="364502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009105D3-6CC4-6040-94D3-E7323B8704D0}"/>
              </a:ext>
            </a:extLst>
          </p:cNvPr>
          <p:cNvSpPr/>
          <p:nvPr/>
        </p:nvSpPr>
        <p:spPr>
          <a:xfrm>
            <a:off x="8317305" y="400506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49E93B2D-B1AC-3345-8FCF-4B1A89AF433A}"/>
              </a:ext>
            </a:extLst>
          </p:cNvPr>
          <p:cNvSpPr/>
          <p:nvPr/>
        </p:nvSpPr>
        <p:spPr>
          <a:xfrm>
            <a:off x="8461321" y="443711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右矢印 42">
            <a:extLst>
              <a:ext uri="{FF2B5EF4-FFF2-40B4-BE49-F238E27FC236}">
                <a16:creationId xmlns:a16="http://schemas.microsoft.com/office/drawing/2014/main" id="{CD61109C-8969-5945-B553-A1253CA5A78B}"/>
              </a:ext>
            </a:extLst>
          </p:cNvPr>
          <p:cNvSpPr/>
          <p:nvPr/>
        </p:nvSpPr>
        <p:spPr>
          <a:xfrm>
            <a:off x="2915816" y="3645024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右矢印 43">
            <a:extLst>
              <a:ext uri="{FF2B5EF4-FFF2-40B4-BE49-F238E27FC236}">
                <a16:creationId xmlns:a16="http://schemas.microsoft.com/office/drawing/2014/main" id="{B7EDBEF8-CF43-254F-A596-963A65055BDA}"/>
              </a:ext>
            </a:extLst>
          </p:cNvPr>
          <p:cNvSpPr/>
          <p:nvPr/>
        </p:nvSpPr>
        <p:spPr>
          <a:xfrm>
            <a:off x="6372200" y="3573016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3322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7CE9513-0969-6945-B979-2981C88ED8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例</a:t>
            </a:r>
            <a:r>
              <a:rPr lang="en-US" altLang="ja-JP"/>
              <a:t>2</a:t>
            </a:r>
            <a:r>
              <a:rPr lang="ja-JP" altLang="en-US"/>
              <a:t>：ダイオードの特性調査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05BAC0-5648-1B4E-9A43-75A22E69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492896"/>
            <a:ext cx="1368152" cy="123817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14739F-43B3-2F4C-A6BE-33F245CD333B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パラメータを変えながら作成したダイオード特性のパラメータ依存性が知りたい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9BA6CFA-CC26-B349-9F34-969FF957A236}"/>
              </a:ext>
            </a:extLst>
          </p:cNvPr>
          <p:cNvSpPr txBox="1"/>
          <p:nvPr/>
        </p:nvSpPr>
        <p:spPr>
          <a:xfrm>
            <a:off x="1835696" y="2492896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ひとつひとつエクセルで開いて、マクロでフィッティングして</a:t>
            </a:r>
            <a:r>
              <a:rPr lang="ja-JP" altLang="en-US"/>
              <a:t>、</a:t>
            </a:r>
            <a:endParaRPr lang="en-US" altLang="ja-JP"/>
          </a:p>
          <a:p>
            <a:r>
              <a:rPr kumimoji="1" lang="ja-JP" altLang="en-US"/>
              <a:t>それを別のシートにコピーして、最後にグラフを作成・・・</a:t>
            </a:r>
            <a:endParaRPr kumimoji="1" lang="en-US" altLang="ja-JP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E612FEC-65E4-C445-AA0E-E27407309EEF}"/>
              </a:ext>
            </a:extLst>
          </p:cNvPr>
          <p:cNvSpPr txBox="1"/>
          <p:nvPr/>
        </p:nvSpPr>
        <p:spPr>
          <a:xfrm>
            <a:off x="1475656" y="5877272"/>
            <a:ext cx="5557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</a:t>
            </a:r>
            <a:r>
              <a:rPr lang="en-US" altLang="ja-JP"/>
              <a:t> </a:t>
            </a:r>
            <a:r>
              <a:rPr kumimoji="1" lang="ja-JP" altLang="en-US"/>
              <a:t>後からフィッティング関数を変えたくなったら？</a:t>
            </a:r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 </a:t>
            </a:r>
            <a:r>
              <a:rPr lang="ja-JP" altLang="en-US"/>
              <a:t>データが増えたら？</a:t>
            </a:r>
            <a:endParaRPr lang="en-US" altLang="ja-JP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4D08629-3538-A248-A45B-4E65D17C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149080"/>
            <a:ext cx="1342008" cy="122793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D24764A-E834-7E40-BE14-70277B3827F9}"/>
              </a:ext>
            </a:extLst>
          </p:cNvPr>
          <p:cNvSpPr txBox="1"/>
          <p:nvPr/>
        </p:nvSpPr>
        <p:spPr>
          <a:xfrm>
            <a:off x="1907704" y="4437112"/>
            <a:ext cx="6502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glob</a:t>
            </a:r>
            <a:r>
              <a:rPr kumimoji="1" lang="ja-JP" altLang="en-US"/>
              <a:t>でファイル一覧を取得、</a:t>
            </a:r>
            <a:r>
              <a:rPr kumimoji="1" lang="en-US" altLang="ja-JP"/>
              <a:t>SciPy</a:t>
            </a:r>
            <a:r>
              <a:rPr kumimoji="1" lang="ja-JP" altLang="en-US"/>
              <a:t>の</a:t>
            </a:r>
            <a:r>
              <a:rPr kumimoji="1" lang="en-US" altLang="ja-JP"/>
              <a:t>curve_fit</a:t>
            </a:r>
            <a:r>
              <a:rPr kumimoji="1" lang="ja-JP" altLang="en-US"/>
              <a:t>でフィッティング</a:t>
            </a:r>
            <a:endParaRPr kumimoji="1" lang="en-US" altLang="ja-JP"/>
          </a:p>
          <a:p>
            <a:r>
              <a:rPr lang="en-US" altLang="ja-JP"/>
              <a:t>matplotlib</a:t>
            </a:r>
            <a:r>
              <a:rPr lang="ja-JP" altLang="en-US"/>
              <a:t>でグラフ作成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3763271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0A729AB-1EB0-E344-A0E9-878012A520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「プログラマな的感覚」とは</a:t>
            </a:r>
            <a:r>
              <a:rPr lang="en-US" altLang="ja-JP"/>
              <a:t>(</a:t>
            </a:r>
            <a:r>
              <a:rPr lang="ja-JP" altLang="en-US"/>
              <a:t>再掲</a:t>
            </a:r>
            <a:r>
              <a:rPr lang="en-US" altLang="ja-JP"/>
              <a:t>)</a:t>
            </a:r>
            <a:endParaRPr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E229F2E-B824-5F49-AF05-831DB341F51B}"/>
              </a:ext>
            </a:extLst>
          </p:cNvPr>
          <p:cNvSpPr txBox="1"/>
          <p:nvPr/>
        </p:nvSpPr>
        <p:spPr>
          <a:xfrm>
            <a:off x="1259632" y="2420888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タスクを見て実現コストを見積もれること</a:t>
            </a:r>
            <a:endParaRPr kumimoji="1" lang="ja-JP" altLang="en-US" sz="28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C12F14-C386-F246-87FA-56C5FC5BE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64096" cy="86409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371E52F-A9FE-3440-9A58-F6A9C9E22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96" y="2276872"/>
            <a:ext cx="765944" cy="7659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E41F149-EBC6-894B-8915-2892BBD8BB2C}"/>
              </a:ext>
            </a:extLst>
          </p:cNvPr>
          <p:cNvSpPr txBox="1"/>
          <p:nvPr/>
        </p:nvSpPr>
        <p:spPr>
          <a:xfrm>
            <a:off x="1259632" y="1268760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タスク実現のための方法を知っていること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F66B58A-7A0A-2540-934D-1160333D58C1}"/>
              </a:ext>
            </a:extLst>
          </p:cNvPr>
          <p:cNvSpPr txBox="1"/>
          <p:nvPr/>
        </p:nvSpPr>
        <p:spPr>
          <a:xfrm>
            <a:off x="179512" y="3501008"/>
            <a:ext cx="8651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Python</a:t>
            </a:r>
            <a:r>
              <a:rPr lang="ja-JP" altLang="en-US" sz="2400"/>
              <a:t>の</a:t>
            </a:r>
            <a:r>
              <a:rPr lang="en-US" altLang="ja-JP" sz="2400"/>
              <a:t>SciPy</a:t>
            </a:r>
            <a:r>
              <a:rPr lang="ja-JP" altLang="en-US" sz="2400"/>
              <a:t>ライブラリや、</a:t>
            </a:r>
            <a:r>
              <a:rPr lang="en-US" altLang="ja-JP" sz="2400"/>
              <a:t>curve_fit</a:t>
            </a:r>
            <a:r>
              <a:rPr lang="ja-JP" altLang="en-US" sz="2400"/>
              <a:t>を知っている必要はない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51AA46-C12B-4D4D-BC09-BB447A91DE98}"/>
              </a:ext>
            </a:extLst>
          </p:cNvPr>
          <p:cNvSpPr txBox="1"/>
          <p:nvPr/>
        </p:nvSpPr>
        <p:spPr>
          <a:xfrm>
            <a:off x="20424" y="4221088"/>
            <a:ext cx="7604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「これは</a:t>
            </a:r>
            <a:r>
              <a:rPr lang="en-US" altLang="ja-JP" sz="2400"/>
              <a:t>Python</a:t>
            </a:r>
            <a:r>
              <a:rPr lang="ja-JP" altLang="en-US" sz="2400"/>
              <a:t>なら数行でできるはず」と思えば</a:t>
            </a:r>
            <a:endParaRPr lang="en-US" altLang="ja-JP" sz="2400"/>
          </a:p>
          <a:p>
            <a:r>
              <a:rPr kumimoji="1" lang="ja-JP" altLang="en-US" sz="2400"/>
              <a:t>「</a:t>
            </a:r>
            <a:r>
              <a:rPr kumimoji="1" lang="en-US" altLang="ja-JP" sz="2400"/>
              <a:t>Python </a:t>
            </a:r>
            <a:r>
              <a:rPr kumimoji="1" lang="ja-JP" altLang="en-US" sz="2400"/>
              <a:t>フィッティング」でググるとすぐに出てくる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8AB8FE0-B9F0-1843-A925-B553F9AA1CC3}"/>
              </a:ext>
            </a:extLst>
          </p:cNvPr>
          <p:cNvSpPr txBox="1"/>
          <p:nvPr/>
        </p:nvSpPr>
        <p:spPr>
          <a:xfrm>
            <a:off x="107504" y="5661248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chemeClr val="bg1">
                    <a:lumMod val="65000"/>
                  </a:schemeClr>
                </a:solidFill>
              </a:rPr>
              <a:t>「プログラマ的な感覚」がなければ、そもそも検索しない</a:t>
            </a:r>
            <a:endParaRPr kumimoji="1" lang="ja-JP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311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9C8179A-5FE9-D340-AEF5-44D57CAB09D1}"/>
              </a:ext>
            </a:extLst>
          </p:cNvPr>
          <p:cNvGrpSpPr/>
          <p:nvPr/>
        </p:nvGrpSpPr>
        <p:grpSpPr>
          <a:xfrm>
            <a:off x="3361544" y="2688309"/>
            <a:ext cx="1469130" cy="1295327"/>
            <a:chOff x="4141033" y="2785745"/>
            <a:chExt cx="1469130" cy="1295327"/>
          </a:xfrm>
        </p:grpSpPr>
        <p:sp>
          <p:nvSpPr>
            <p:cNvPr id="9" name="三角形 8">
              <a:extLst>
                <a:ext uri="{FF2B5EF4-FFF2-40B4-BE49-F238E27FC236}">
                  <a16:creationId xmlns:a16="http://schemas.microsoft.com/office/drawing/2014/main" id="{C18D145E-D968-A248-BFBA-101C51C64129}"/>
                </a:ext>
              </a:extLst>
            </p:cNvPr>
            <p:cNvSpPr/>
            <p:nvPr/>
          </p:nvSpPr>
          <p:spPr>
            <a:xfrm rot="14400000">
              <a:off x="4257207" y="3702570"/>
              <a:ext cx="262328" cy="4946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77F4A00-7894-0347-9A95-AD8899994A6F}"/>
                </a:ext>
              </a:extLst>
            </p:cNvPr>
            <p:cNvSpPr/>
            <p:nvPr/>
          </p:nvSpPr>
          <p:spPr>
            <a:xfrm>
              <a:off x="4458035" y="2785745"/>
              <a:ext cx="1152128" cy="116955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554889e5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897dfc89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75f88b55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fc8b45f8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01d05dc3</a:t>
              </a:r>
              <a:endPara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78D1A2-209D-0348-BE77-EF10886C9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プログラミングとは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992CE20-4A25-C44E-9550-52FA5B5845E7}"/>
              </a:ext>
            </a:extLst>
          </p:cNvPr>
          <p:cNvSpPr txBox="1"/>
          <p:nvPr/>
        </p:nvSpPr>
        <p:spPr>
          <a:xfrm>
            <a:off x="154214" y="1039983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コンピュータがわかる形で指示を与えること</a:t>
            </a:r>
            <a:endParaRPr lang="ja-JP" altLang="en-US" sz="3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67719D-89C5-3941-985E-7F31853D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824" y="3512480"/>
            <a:ext cx="1140517" cy="139769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28A1CA-7F4F-E44F-BB2C-B2127305F628}"/>
              </a:ext>
            </a:extLst>
          </p:cNvPr>
          <p:cNvSpPr txBox="1"/>
          <p:nvPr/>
        </p:nvSpPr>
        <p:spPr>
          <a:xfrm>
            <a:off x="154214" y="1979368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r>
              <a:rPr kumimoji="1" lang="ja-JP" altLang="en-US" sz="3200">
                <a:solidFill>
                  <a:srgbClr val="011893"/>
                </a:solidFill>
              </a:rPr>
              <a:t>機械語</a:t>
            </a:r>
            <a:r>
              <a:rPr kumimoji="1" lang="ja-JP" altLang="en-US" sz="3200"/>
              <a:t>しか理解できない</a:t>
            </a: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63A2741-10D1-8344-AA08-CDAA24B382FF}"/>
              </a:ext>
            </a:extLst>
          </p:cNvPr>
          <p:cNvSpPr txBox="1"/>
          <p:nvPr/>
        </p:nvSpPr>
        <p:spPr>
          <a:xfrm>
            <a:off x="154214" y="5159780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011893"/>
                </a:solidFill>
              </a:rPr>
              <a:t>人間にわかりやすい言語</a:t>
            </a:r>
            <a:r>
              <a:rPr kumimoji="1" lang="ja-JP" altLang="en-US" sz="3200"/>
              <a:t>から機械語に</a:t>
            </a:r>
            <a:r>
              <a:rPr kumimoji="1" lang="ja-JP" altLang="en-US" sz="3200">
                <a:solidFill>
                  <a:srgbClr val="FF0000"/>
                </a:solidFill>
              </a:rPr>
              <a:t>翻訳</a:t>
            </a:r>
            <a:r>
              <a:rPr kumimoji="1" lang="ja-JP" altLang="en-US" sz="3200"/>
              <a:t>する</a:t>
            </a:r>
            <a:endParaRPr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8811AD2-BE51-F44C-B39C-A1DBF4A5F268}"/>
              </a:ext>
            </a:extLst>
          </p:cNvPr>
          <p:cNvSpPr txBox="1"/>
          <p:nvPr/>
        </p:nvSpPr>
        <p:spPr>
          <a:xfrm>
            <a:off x="5089160" y="308797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機械語は数字の羅列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4CD4465-7BCB-E242-B977-55DD1BCF6551}"/>
              </a:ext>
            </a:extLst>
          </p:cNvPr>
          <p:cNvSpPr txBox="1"/>
          <p:nvPr/>
        </p:nvSpPr>
        <p:spPr>
          <a:xfrm>
            <a:off x="367260" y="616845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これを</a:t>
            </a:r>
            <a:r>
              <a:rPr kumimoji="1" lang="ja-JP" altLang="en-US" sz="2000">
                <a:solidFill>
                  <a:srgbClr val="011893"/>
                </a:solidFill>
              </a:rPr>
              <a:t>プログラミング言語</a:t>
            </a:r>
            <a:r>
              <a:rPr kumimoji="1" lang="ja-JP" altLang="en-US" sz="2000"/>
              <a:t>と呼ぶ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741DC3B-6EDE-4544-A108-4815237DBA97}"/>
              </a:ext>
            </a:extLst>
          </p:cNvPr>
          <p:cNvCxnSpPr/>
          <p:nvPr/>
        </p:nvCxnSpPr>
        <p:spPr>
          <a:xfrm flipV="1">
            <a:off x="2578308" y="5718748"/>
            <a:ext cx="0" cy="412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734965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日常使う用">
      <a:majorFont>
        <a:latin typeface="Arial"/>
        <a:ea typeface="HGｺﾞｼｯｸE"/>
        <a:cs typeface=""/>
      </a:majorFont>
      <a:minorFont>
        <a:latin typeface="Arial"/>
        <a:ea typeface="HGｺﾞｼｯｸE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1518</TotalTime>
  <Words>1616</Words>
  <Application>Microsoft Office PowerPoint</Application>
  <PresentationFormat>画面に合わせる (4:3)</PresentationFormat>
  <Paragraphs>246</Paragraphs>
  <Slides>30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7" baseType="lpstr">
      <vt:lpstr>HGｺﾞｼｯｸE</vt:lpstr>
      <vt:lpstr>Menlo</vt:lpstr>
      <vt:lpstr>Monaco</vt:lpstr>
      <vt:lpstr>游ゴシック</vt:lpstr>
      <vt:lpstr>Arial</vt:lpstr>
      <vt:lpstr>Consolas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渡辺 宙志</cp:lastModifiedBy>
  <cp:revision>276</cp:revision>
  <dcterms:created xsi:type="dcterms:W3CDTF">2019-01-02T05:23:01Z</dcterms:created>
  <dcterms:modified xsi:type="dcterms:W3CDTF">2022-09-27T07:03:56Z</dcterms:modified>
</cp:coreProperties>
</file>